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79" r:id="rId4"/>
    <p:sldId id="258" r:id="rId5"/>
    <p:sldId id="280" r:id="rId6"/>
    <p:sldId id="259" r:id="rId7"/>
    <p:sldId id="260" r:id="rId8"/>
    <p:sldId id="281" r:id="rId9"/>
    <p:sldId id="261" r:id="rId10"/>
    <p:sldId id="282" r:id="rId11"/>
    <p:sldId id="284" r:id="rId12"/>
    <p:sldId id="285" r:id="rId13"/>
    <p:sldId id="283" r:id="rId14"/>
    <p:sldId id="262" r:id="rId15"/>
    <p:sldId id="263" r:id="rId16"/>
    <p:sldId id="264" r:id="rId17"/>
    <p:sldId id="265" r:id="rId18"/>
    <p:sldId id="286" r:id="rId19"/>
    <p:sldId id="287" r:id="rId20"/>
    <p:sldId id="266" r:id="rId21"/>
    <p:sldId id="267" r:id="rId22"/>
    <p:sldId id="288" r:id="rId23"/>
    <p:sldId id="268" r:id="rId24"/>
    <p:sldId id="269" r:id="rId25"/>
    <p:sldId id="289" r:id="rId26"/>
    <p:sldId id="291" r:id="rId27"/>
    <p:sldId id="290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A1B358-80E5-41E1-B4ED-938447D83E0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D5F4A6-C91F-489A-9967-F955D287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57AB5-960B-44F0-9F21-D41823D35D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E93A-F34C-47C8-94DD-BFF9815A4951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2695-6260-4818-A161-920EFEB5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0B80-9742-4FF6-8600-E2338172EDA9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34F2-285A-428A-B0C1-D7AE6CB9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11E6-9AA9-40AD-93EC-8C2CBC16AE33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CED7-C530-401D-ADF7-6FED4B317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DF74-CB4B-4801-84B9-F29038255753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7D7B-CB4D-4474-B964-22BB1F2D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1501-F69F-46F7-8EC4-7DE231D8B2BE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6DE6-7DC0-4B9A-8B2D-FAD6BE0A6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0317-8AFD-45CF-B44F-D621979CEDAE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5304-CA58-45BF-BDC3-846DBEB1F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B3C4-9183-4919-BAE0-8E2B9016D869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2154-A754-4F74-ADF7-C48B9DFD1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289C-89E4-4D69-9C18-5B18159C3984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1E8-D6DC-4E81-8AC7-76F0E2F7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D2EB-EBFF-4282-BB4F-D104F60B8883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39BF-8E58-4848-8A01-47CB1D5F7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38CA-3C52-4EC1-A9DF-58224417CD91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A26E-071F-4907-BB70-3BABE40E5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C4E4-F1BA-4AE0-86E3-3C50C3D94B6C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0E29-C7A9-4D91-8873-E1F25253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238BE-F084-47F6-9E88-11D84D323F24}" type="datetime1">
              <a:rPr lang="uk-UA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СЗОШ №8 м.Хмельницький.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0DF04-93ED-4846-8416-F236964F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71500" y="1000125"/>
            <a:ext cx="7772400" cy="1470025"/>
          </a:xfrm>
        </p:spPr>
        <p:txBody>
          <a:bodyPr/>
          <a:lstStyle/>
          <a:p>
            <a:pPr eaLnBrk="1" hangingPunct="1"/>
            <a:r>
              <a:rPr lang="uk-UA" smtClean="0"/>
              <a:t>Основи комп'ютерної графіки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819400"/>
            <a:ext cx="7643812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Знайомство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з програмою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CorelDRAW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Х4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E68D7-7EBB-44C2-99C1-E5C26C8F093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429125" y="35718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За підручником В.С. Березовського, В.О. Потієнко, І.О. Завадського</a:t>
            </a:r>
            <a:endParaRPr lang="ru-RU">
              <a:latin typeface="Calibri" pitchFamily="34" charset="0"/>
            </a:endParaRPr>
          </a:p>
        </p:txBody>
      </p:sp>
      <p:pic>
        <p:nvPicPr>
          <p:cNvPr id="14341" name="Рисунок 7" descr="коре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857625"/>
            <a:ext cx="25463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Рядок стану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428750"/>
            <a:ext cx="8504238" cy="37147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 </a:t>
            </a:r>
            <a:r>
              <a:rPr lang="uk-UA" dirty="0"/>
              <a:t>нижній частині вікна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міститься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рядок стану</a:t>
            </a:r>
            <a:r>
              <a:rPr lang="uk-UA" dirty="0"/>
              <a:t>, який інформує користувача про атрибути виділеного об'єкта, </a:t>
            </a:r>
            <a:r>
              <a:rPr lang="uk-UA" dirty="0" smtClean="0"/>
              <a:t>призначення </a:t>
            </a:r>
            <a:r>
              <a:rPr lang="uk-UA" dirty="0"/>
              <a:t>команд меню і окремих інструментів. Окрім того, там може відображуватися стисла підказка щодо функцій кнопок, команд меню чи поточної дії (наприклад, запису документа на диск). Ви маєте можливість </a:t>
            </a:r>
            <a:r>
              <a:rPr lang="uk-UA" dirty="0" smtClean="0"/>
              <a:t> </a:t>
            </a:r>
            <a:r>
              <a:rPr lang="uk-UA" dirty="0"/>
              <a:t>самостійно визначати, яка саме інформація буде відображуватись у рядку стану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endParaRPr lang="uk-UA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B7E54-75A4-45C7-B40F-1A71F4DAB66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643313"/>
            <a:ext cx="8404225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Елементи головного вікна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428750"/>
            <a:ext cx="8504238" cy="150018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ru-RU" dirty="0" smtClean="0"/>
              <a:t>За</a:t>
            </a:r>
            <a:r>
              <a:rPr lang="uk-UA" dirty="0" smtClean="0"/>
              <a:t> </a:t>
            </a:r>
            <a:r>
              <a:rPr lang="uk-UA" dirty="0"/>
              <a:t>допомогою програми створюються багатосторінкові документи, тому в інтерфейсі є такий елемент, як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навігатор сторінок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(</a:t>
            </a:r>
            <a:r>
              <a:rPr lang="uk-UA" dirty="0" smtClean="0"/>
              <a:t>лічильник</a:t>
            </a:r>
            <a:r>
              <a:rPr lang="uk-UA" dirty="0"/>
              <a:t>), що забезпечує переміщення між сторінками, а також дає змогу викликати команди, призначені для вставляння, </a:t>
            </a:r>
            <a:r>
              <a:rPr lang="uk-UA" dirty="0" smtClean="0"/>
              <a:t>видалення </a:t>
            </a:r>
            <a:r>
              <a:rPr lang="uk-UA" dirty="0"/>
              <a:t>і перейменування сторінок. </a:t>
            </a:r>
            <a:endParaRPr lang="uk-UA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EC60F-1609-4BFC-BB4E-E3A1C4B9B57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3250"/>
            <a:ext cx="8591550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500563"/>
            <a:ext cx="2752725" cy="1514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7188" y="3929063"/>
            <a:ext cx="1571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Вставляє сторінку після поточної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88" y="3929063"/>
            <a:ext cx="1571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Вставляє сторінку перед поточною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43313"/>
            <a:ext cx="15716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Відкриті сторінки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63" y="2500313"/>
            <a:ext cx="1571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Переміщення по сторінках</a:t>
            </a:r>
            <a:endParaRPr lang="ru-RU" sz="1200" dirty="0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 rot="5400000">
            <a:off x="1588293" y="2945607"/>
            <a:ext cx="252413" cy="285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2"/>
          </p:cNvCxnSpPr>
          <p:nvPr/>
        </p:nvCxnSpPr>
        <p:spPr>
          <a:xfrm rot="5400000">
            <a:off x="1123950" y="2481263"/>
            <a:ext cx="252413" cy="1214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0"/>
          </p:cNvCxnSpPr>
          <p:nvPr/>
        </p:nvCxnSpPr>
        <p:spPr>
          <a:xfrm rot="16200000" flipV="1">
            <a:off x="500063" y="3286125"/>
            <a:ext cx="571500" cy="7143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0"/>
          </p:cNvCxnSpPr>
          <p:nvPr/>
        </p:nvCxnSpPr>
        <p:spPr>
          <a:xfrm rot="16200000" flipV="1">
            <a:off x="2035969" y="3107531"/>
            <a:ext cx="642938" cy="1000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0"/>
          </p:cNvCxnSpPr>
          <p:nvPr/>
        </p:nvCxnSpPr>
        <p:spPr>
          <a:xfrm rot="16200000" flipV="1">
            <a:off x="5643562" y="2786063"/>
            <a:ext cx="214313" cy="15001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43375" y="5572125"/>
            <a:ext cx="15716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Контекстне меню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Елементи головного вікна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428750"/>
            <a:ext cx="8504238" cy="857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Важливий елемент </a:t>
            </a:r>
            <a:r>
              <a:rPr lang="uk-UA" dirty="0"/>
              <a:t>інтерфейсу програми </a:t>
            </a:r>
            <a:r>
              <a:rPr lang="en-US" dirty="0" err="1" smtClean="0"/>
              <a:t>CorelDRAW</a:t>
            </a:r>
            <a:r>
              <a:rPr lang="uk-UA" dirty="0" smtClean="0"/>
              <a:t> - </a:t>
            </a:r>
            <a:r>
              <a:rPr lang="uk-UA" i="1" dirty="0" err="1" smtClean="0"/>
              <a:t>пристиковуване</a:t>
            </a:r>
            <a:r>
              <a:rPr lang="uk-UA" i="1" dirty="0" smtClean="0"/>
              <a:t> (</a:t>
            </a:r>
            <a:r>
              <a:rPr lang="uk-UA" i="1" dirty="0" err="1" smtClean="0"/>
              <a:t>докерне</a:t>
            </a:r>
            <a:r>
              <a:rPr lang="ru-RU" i="1" dirty="0"/>
              <a:t>) </a:t>
            </a:r>
            <a:r>
              <a:rPr lang="uk-UA" i="1" dirty="0"/>
              <a:t>вікно </a:t>
            </a:r>
            <a:r>
              <a:rPr lang="uk-UA" i="1" dirty="0" smtClean="0"/>
              <a:t>настройок</a:t>
            </a: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2E61-4DBE-48A1-8EAC-713E49E7ED6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643188"/>
            <a:ext cx="1635125" cy="312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86000"/>
            <a:ext cx="1714500" cy="41005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714625"/>
            <a:ext cx="2009775" cy="2914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714625"/>
            <a:ext cx="2019300" cy="2819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00688" y="5929313"/>
            <a:ext cx="21431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Вікна настройок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Вікна настройок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857625" cy="4681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На </a:t>
            </a:r>
            <a:r>
              <a:rPr lang="uk-UA" dirty="0"/>
              <a:t>відміну від діалогового, це вікно після виконання в ньому дій залишається на екрані. Докери містять основні параметри обробки графічних і текстових об'єктів. Для того щоб </a:t>
            </a:r>
            <a:r>
              <a:rPr lang="uk-UA" dirty="0" smtClean="0"/>
              <a:t>відобразити </a:t>
            </a:r>
            <a:r>
              <a:rPr lang="uk-UA" dirty="0"/>
              <a:t>докери на екрані, необхідно вибрати одну з команд підменю </a:t>
            </a:r>
            <a:r>
              <a:rPr lang="ru-RU" b="1" dirty="0" smtClean="0">
                <a:solidFill>
                  <a:srgbClr val="FF0000"/>
                </a:solidFill>
              </a:rPr>
              <a:t>Окно, Окна </a:t>
            </a:r>
            <a:r>
              <a:rPr lang="uk-UA" b="1" dirty="0">
                <a:solidFill>
                  <a:srgbClr val="FF0000"/>
                </a:solidFill>
              </a:rPr>
              <a:t>настройки </a:t>
            </a:r>
            <a:r>
              <a:rPr lang="uk-UA" dirty="0"/>
              <a:t>(</a:t>
            </a:r>
            <a:r>
              <a:rPr lang="uk-UA" dirty="0" smtClean="0"/>
              <a:t>Вікно, </a:t>
            </a:r>
            <a:r>
              <a:rPr lang="ru-RU" dirty="0" smtClean="0"/>
              <a:t> </a:t>
            </a:r>
            <a:r>
              <a:rPr lang="uk-UA" dirty="0"/>
              <a:t>Вікна настройки). </a:t>
            </a:r>
            <a:endParaRPr lang="ru-RU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1395413"/>
            <a:ext cx="4929188" cy="4962525"/>
          </a:xfrm>
          <a:ln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DC3A4-3F66-43B1-BEEB-C530AFB1DC88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b="1" smtClean="0"/>
              <a:t>Щоб навчитися працювати з елементами вікна програми </a:t>
            </a:r>
            <a:r>
              <a:rPr lang="en-US" sz="2400" b="1" smtClean="0"/>
              <a:t>CorelDRAW</a:t>
            </a:r>
            <a:r>
              <a:rPr lang="uk-UA" sz="2400" b="1" smtClean="0"/>
              <a:t>, виконайте такі дії:</a:t>
            </a: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Запустіть </a:t>
            </a:r>
            <a:r>
              <a:rPr lang="uk-UA" dirty="0"/>
              <a:t>програму </a:t>
            </a:r>
            <a:r>
              <a:rPr lang="en-US" dirty="0" err="1"/>
              <a:t>CorelDRAW</a:t>
            </a:r>
            <a:r>
              <a:rPr lang="en-US" dirty="0"/>
              <a:t>.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У вікні </a:t>
            </a:r>
            <a:r>
              <a:rPr lang="uk-UA" dirty="0" err="1"/>
              <a:t>Быстрый</a:t>
            </a:r>
            <a:r>
              <a:rPr lang="uk-UA" dirty="0"/>
              <a:t> запуск (Швидкий запуск), що відкрилося, </a:t>
            </a:r>
            <a:r>
              <a:rPr lang="uk-UA" dirty="0" smtClean="0"/>
              <a:t>клацніть </a:t>
            </a:r>
            <a:r>
              <a:rPr lang="uk-UA" dirty="0" err="1"/>
              <a:t>Новый</a:t>
            </a:r>
            <a:r>
              <a:rPr lang="uk-UA" dirty="0"/>
              <a:t> </a:t>
            </a:r>
            <a:r>
              <a:rPr lang="uk-UA" dirty="0" err="1"/>
              <a:t>пустой</a:t>
            </a:r>
            <a:r>
              <a:rPr lang="uk-UA" dirty="0"/>
              <a:t> документ (Новий пустий документ). Програма створить новий файл.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Клацніть правою кнопкою миші вільне місце панелі </a:t>
            </a:r>
            <a:r>
              <a:rPr lang="uk-UA" dirty="0" smtClean="0"/>
              <a:t>інструментів</a:t>
            </a:r>
            <a:r>
              <a:rPr lang="uk-UA" dirty="0"/>
              <a:t>.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У меню, що відкрилося, зніміть прапорець </a:t>
            </a:r>
            <a:r>
              <a:rPr lang="ru-RU" dirty="0"/>
              <a:t>Строка </a:t>
            </a:r>
            <a:r>
              <a:rPr lang="uk-UA" dirty="0"/>
              <a:t>меню (Рядок меню). Рядок меню зникне з екрана. Встановіть цей </a:t>
            </a:r>
            <a:r>
              <a:rPr lang="uk-UA" dirty="0" smtClean="0"/>
              <a:t>прапорець</a:t>
            </a:r>
            <a:r>
              <a:rPr lang="uk-UA" dirty="0"/>
              <a:t>, і рядок меню з'явиться знову.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Приховайте і відобразіть елементи інтерфейсу </a:t>
            </a:r>
            <a:r>
              <a:rPr lang="en-US" dirty="0" err="1"/>
              <a:t>CorelDRAW</a:t>
            </a:r>
            <a:r>
              <a:rPr lang="uk-UA" dirty="0"/>
              <a:t>.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Перетягніть набір інструментів у центр документа, щоб </a:t>
            </a:r>
            <a:r>
              <a:rPr lang="uk-UA" dirty="0" smtClean="0"/>
              <a:t>відобразити </a:t>
            </a:r>
            <a:r>
              <a:rPr lang="uk-UA" dirty="0"/>
              <a:t>його у вигляді окремої панелі.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29263-9966-4079-B410-C7E66236391E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Графічні примітиви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8307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Будь-яка </a:t>
            </a:r>
            <a:r>
              <a:rPr lang="uk-UA" dirty="0"/>
              <a:t>фігура, яку ви створюєте у </a:t>
            </a:r>
            <a:r>
              <a:rPr lang="en-US" dirty="0" err="1"/>
              <a:t>CorelDRAW</a:t>
            </a:r>
            <a:r>
              <a:rPr lang="uk-UA" dirty="0"/>
              <a:t>, — лінія, коло чи рядок тексту — це об'єкт, що має певні властивості: </a:t>
            </a:r>
            <a:endParaRPr lang="uk-UA" dirty="0" smtClean="0"/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місцеположення</a:t>
            </a:r>
            <a:r>
              <a:rPr lang="uk-UA" dirty="0"/>
              <a:t>, </a:t>
            </a:r>
            <a:endParaRPr lang="uk-UA" dirty="0" smtClean="0"/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розміри</a:t>
            </a:r>
            <a:r>
              <a:rPr lang="uk-UA" dirty="0"/>
              <a:t>, </a:t>
            </a:r>
            <a:endParaRPr lang="uk-UA" dirty="0" smtClean="0"/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колір </a:t>
            </a:r>
            <a:r>
              <a:rPr lang="uk-UA" dirty="0"/>
              <a:t>заливки, </a:t>
            </a:r>
            <a:endParaRPr lang="uk-UA" dirty="0" smtClean="0"/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колір </a:t>
            </a:r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товщину </a:t>
            </a:r>
            <a:r>
              <a:rPr lang="uk-UA" dirty="0"/>
              <a:t>контуру </a:t>
            </a:r>
            <a:endParaRPr lang="uk-UA" dirty="0" smtClean="0"/>
          </a:p>
          <a:p>
            <a:pPr marL="1706563" indent="1730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тощо</a:t>
            </a:r>
            <a:r>
              <a:rPr lang="uk-UA" dirty="0"/>
              <a:t>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 </a:t>
            </a:r>
            <a:r>
              <a:rPr lang="uk-UA" dirty="0"/>
              <a:t>програмі є кілька класів графічних об'єктів під загальною </a:t>
            </a:r>
            <a:r>
              <a:rPr lang="uk-UA" dirty="0" smtClean="0"/>
              <a:t>назвою</a:t>
            </a:r>
            <a:r>
              <a:rPr lang="uk-UA" i="1" dirty="0" smtClean="0"/>
              <a:t> </a:t>
            </a:r>
            <a:r>
              <a:rPr lang="uk-UA" b="1" i="1" dirty="0">
                <a:solidFill>
                  <a:srgbClr val="FF0000"/>
                </a:solidFill>
              </a:rPr>
              <a:t>графічні примітиви</a:t>
            </a:r>
            <a:r>
              <a:rPr lang="ru-RU" dirty="0"/>
              <a:t>. </a:t>
            </a:r>
            <a:r>
              <a:rPr lang="uk-UA" dirty="0"/>
              <a:t>Так називають елементарні, тобто </a:t>
            </a:r>
            <a:r>
              <a:rPr lang="uk-UA" dirty="0" smtClean="0"/>
              <a:t>дуже </a:t>
            </a:r>
            <a:r>
              <a:rPr lang="uk-UA" dirty="0"/>
              <a:t>прості фігури </a:t>
            </a:r>
            <a:r>
              <a:rPr lang="ru-RU" dirty="0"/>
              <a:t>— </a:t>
            </a:r>
            <a:r>
              <a:rPr lang="uk-UA" b="1" dirty="0"/>
              <a:t>прямокутник, квадрат, еліпс, багатокутник, спіраль </a:t>
            </a:r>
            <a:r>
              <a:rPr lang="uk-UA" b="1" dirty="0" smtClean="0"/>
              <a:t>тощо</a:t>
            </a:r>
            <a:r>
              <a:rPr lang="ru-RU" b="1" dirty="0" smtClean="0"/>
              <a:t>.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en-US" dirty="0" err="1" smtClean="0"/>
              <a:t>CorelDRAW</a:t>
            </a:r>
            <a:r>
              <a:rPr lang="en-US" dirty="0" smtClean="0"/>
              <a:t> </a:t>
            </a:r>
            <a:r>
              <a:rPr lang="uk-UA" dirty="0"/>
              <a:t>має великий набір інструментів, призначених для створення графічних примітивів. На панелі інструментів </a:t>
            </a:r>
            <a:r>
              <a:rPr lang="uk-UA" dirty="0" smtClean="0"/>
              <a:t>є </a:t>
            </a:r>
            <a:r>
              <a:rPr lang="uk-UA" dirty="0"/>
              <a:t>кнопки </a:t>
            </a:r>
            <a:r>
              <a:rPr lang="ru-RU" b="1" dirty="0">
                <a:solidFill>
                  <a:srgbClr val="FF0000"/>
                </a:solidFill>
              </a:rPr>
              <a:t>Прямоугольник </a:t>
            </a:r>
            <a:r>
              <a:rPr lang="uk-UA" dirty="0"/>
              <a:t>(Прямокутник), </a:t>
            </a:r>
            <a:r>
              <a:rPr lang="ru-RU" b="1" dirty="0">
                <a:solidFill>
                  <a:srgbClr val="FF0000"/>
                </a:solidFill>
              </a:rPr>
              <a:t>Эллипс</a:t>
            </a:r>
            <a:r>
              <a:rPr lang="ru-RU" dirty="0"/>
              <a:t> </a:t>
            </a:r>
            <a:r>
              <a:rPr lang="uk-UA" dirty="0"/>
              <a:t>(Еліпс) і </a:t>
            </a:r>
            <a:r>
              <a:rPr lang="ru-RU" b="1" dirty="0" smtClean="0">
                <a:solidFill>
                  <a:srgbClr val="FF0000"/>
                </a:solidFill>
              </a:rPr>
              <a:t>Многоугольник </a:t>
            </a:r>
            <a:r>
              <a:rPr lang="uk-UA" dirty="0"/>
              <a:t>(Багатокутник), після натискання яких буде надано доступ до панелей з іншими інструментами для створення </a:t>
            </a:r>
            <a:r>
              <a:rPr lang="uk-UA" dirty="0" smtClean="0"/>
              <a:t>при</a:t>
            </a:r>
            <a:r>
              <a:rPr lang="en-US" dirty="0" err="1" smtClean="0"/>
              <a:t>мітивів</a:t>
            </a:r>
            <a:r>
              <a:rPr lang="en-US" dirty="0"/>
              <a:t>.</a:t>
            </a:r>
            <a:r>
              <a:rPr lang="uk-UA" dirty="0"/>
              <a:t> </a:t>
            </a:r>
            <a:r>
              <a:rPr lang="uk-UA" dirty="0" smtClean="0"/>
              <a:t>Ці </a:t>
            </a:r>
            <a:r>
              <a:rPr lang="uk-UA" dirty="0"/>
              <a:t>інструменти мають значно більше можливостей, ніж здається на перший погляд.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Фарбувати </a:t>
            </a:r>
            <a:r>
              <a:rPr lang="uk-UA" dirty="0"/>
              <a:t>об'єкти в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дуже легко, потрібно лише, щоб вони були замкнені. Щойно ви, скориставшись відповідним </a:t>
            </a:r>
            <a:r>
              <a:rPr lang="uk-UA" dirty="0" smtClean="0"/>
              <a:t>інструментом</a:t>
            </a:r>
            <a:r>
              <a:rPr lang="uk-UA" dirty="0"/>
              <a:t>, відпустите кнопку миші, об'єкт буде створено, </a:t>
            </a:r>
            <a:r>
              <a:rPr lang="uk-UA" dirty="0" smtClean="0"/>
              <a:t>проте </a:t>
            </a:r>
            <a:r>
              <a:rPr lang="uk-UA" dirty="0"/>
              <a:t>він залишиться </a:t>
            </a:r>
            <a:r>
              <a:rPr lang="uk-UA" b="1" dirty="0">
                <a:solidFill>
                  <a:srgbClr val="FF0000"/>
                </a:solidFill>
              </a:rPr>
              <a:t>виділеним (оточеним вісьмома </a:t>
            </a:r>
            <a:r>
              <a:rPr lang="uk-UA" b="1" dirty="0" smtClean="0">
                <a:solidFill>
                  <a:srgbClr val="FF0000"/>
                </a:solidFill>
              </a:rPr>
              <a:t>квадратиками-маркерами)</a:t>
            </a:r>
            <a:r>
              <a:rPr lang="uk-UA" dirty="0" smtClean="0"/>
              <a:t>. </a:t>
            </a:r>
            <a:r>
              <a:rPr lang="uk-UA" dirty="0"/>
              <a:t>Клацніть мишею зразок прийнятного кольору, і виділений об'єкт буде зафарбовано.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0FB49-2AD1-4E96-B974-A3E49E27DCD8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Створення прямокутників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34020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Для </a:t>
            </a:r>
            <a:r>
              <a:rPr lang="uk-UA" dirty="0"/>
              <a:t>швидкого створення прямокутників застосовується один із двох пропонованих програмою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інструментів: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Прямоугольник </a:t>
            </a:r>
            <a:r>
              <a:rPr lang="uk-UA" dirty="0"/>
              <a:t>(Прямокутник) </a:t>
            </a:r>
            <a:r>
              <a:rPr lang="ru-RU" dirty="0"/>
              <a:t>— </a:t>
            </a:r>
            <a:r>
              <a:rPr lang="uk-UA" dirty="0"/>
              <a:t>простий інструмент, що дає змогу створювати прямокутники та квадрати будь-яких </a:t>
            </a:r>
            <a:r>
              <a:rPr lang="uk-UA" dirty="0" smtClean="0"/>
              <a:t>пропорцій </a:t>
            </a:r>
            <a:r>
              <a:rPr lang="uk-UA" dirty="0"/>
              <a:t>і розмірів, зокрема зі округленими кутами;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Прямоугольник через 3 точки</a:t>
            </a:r>
            <a:r>
              <a:rPr lang="uk-UA" dirty="0"/>
              <a:t> (Прямокутник через </a:t>
            </a:r>
            <a:r>
              <a:rPr lang="ru-RU" dirty="0"/>
              <a:t>3 </a:t>
            </a:r>
            <a:r>
              <a:rPr lang="uk-UA" dirty="0"/>
              <a:t>точки) </a:t>
            </a:r>
            <a:r>
              <a:rPr lang="ru-RU" dirty="0"/>
              <a:t>— </a:t>
            </a:r>
            <a:r>
              <a:rPr lang="uk-UA" dirty="0"/>
              <a:t>призначений для створення прямокутників за трьома точками; дає змогу створювати фігури, нахилені під довільним кутом.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2BEA9-A0A0-4BD0-9844-E2F607D2A68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214938"/>
            <a:ext cx="3836988" cy="9667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8307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 </a:t>
            </a:r>
            <a:r>
              <a:rPr lang="uk-UA" dirty="0"/>
              <a:t>разі використання другого інструмента спочатку потрібно </a:t>
            </a:r>
            <a:r>
              <a:rPr lang="uk-UA" dirty="0" smtClean="0"/>
              <a:t>клацнути </a:t>
            </a:r>
            <a:r>
              <a:rPr lang="uk-UA" dirty="0"/>
              <a:t>на кінцях діагоналі прямокутника, а потім у його третій вершині. Четверту вершину буде добудовано автоматично. Отримана </a:t>
            </a:r>
            <a:r>
              <a:rPr lang="uk-UA" dirty="0" smtClean="0"/>
              <a:t>фігура </a:t>
            </a:r>
            <a:r>
              <a:rPr lang="uk-UA" dirty="0"/>
              <a:t>за своїми властивостями (зокрема, можливістю </a:t>
            </a:r>
            <a:r>
              <a:rPr lang="uk-UA" dirty="0" err="1"/>
              <a:t>скруглення</a:t>
            </a:r>
            <a:r>
              <a:rPr lang="uk-UA" dirty="0"/>
              <a:t> </a:t>
            </a:r>
            <a:r>
              <a:rPr lang="uk-UA" dirty="0" smtClean="0"/>
              <a:t>кутів</a:t>
            </a:r>
            <a:r>
              <a:rPr lang="uk-UA" dirty="0"/>
              <a:t>) нічим не відрізнятиметься від створеної у стандартний спосіб. Панель властивостей під час роботи з прямокутниками має такий </a:t>
            </a:r>
            <a:r>
              <a:rPr lang="uk-UA" dirty="0" smtClean="0"/>
              <a:t>вигляд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Якщо </a:t>
            </a:r>
            <a:r>
              <a:rPr lang="uk-UA" dirty="0"/>
              <a:t>в процесі малювання прямокутника втримувати натиснутою клавішу </a:t>
            </a:r>
            <a:r>
              <a:rPr lang="en-US" dirty="0"/>
              <a:t>Ctrl</a:t>
            </a:r>
            <a:r>
              <a:rPr lang="ru-RU" dirty="0"/>
              <a:t>, </a:t>
            </a:r>
            <a:r>
              <a:rPr lang="uk-UA" dirty="0"/>
              <a:t>програма створить квадрат (правильний </a:t>
            </a:r>
            <a:r>
              <a:rPr lang="uk-UA" dirty="0" smtClean="0"/>
              <a:t>прямокутник</a:t>
            </a:r>
            <a:r>
              <a:rPr lang="uk-UA" dirty="0"/>
              <a:t>), а якщо клавішу </a:t>
            </a:r>
            <a:r>
              <a:rPr lang="en-US" dirty="0"/>
              <a:t>Shift</a:t>
            </a:r>
            <a:r>
              <a:rPr lang="ru-RU" dirty="0"/>
              <a:t>, </a:t>
            </a:r>
            <a:r>
              <a:rPr lang="uk-UA" dirty="0"/>
              <a:t>то положення центра створюваного об'єкта залишиться незмінним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E9BCA-F623-4806-986B-2D02FA7405D4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14750"/>
            <a:ext cx="8477250" cy="5000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Панель властивостей інструменту Прямокутник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96DED-99B7-4125-9451-61FB3B500C1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3" y="2143125"/>
            <a:ext cx="107156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Координати центра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50" y="2143125"/>
            <a:ext cx="1071563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Ширина і висота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3" y="2000250"/>
            <a:ext cx="135731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Непропорційне змінення розмірів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50" y="2071688"/>
            <a:ext cx="1071563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Кут обертання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4929188"/>
            <a:ext cx="1071563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err="1"/>
              <a:t>Скруглити</a:t>
            </a:r>
            <a:r>
              <a:rPr lang="uk-UA" sz="1200" dirty="0"/>
              <a:t> лівий кут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50" y="4929188"/>
            <a:ext cx="1071563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err="1"/>
              <a:t>Скруглити</a:t>
            </a:r>
            <a:r>
              <a:rPr lang="uk-UA" sz="1200" dirty="0"/>
              <a:t> правий кут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50" y="4929188"/>
            <a:ext cx="1071563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err="1"/>
              <a:t>Скруглити</a:t>
            </a:r>
            <a:r>
              <a:rPr lang="uk-UA" sz="1200" dirty="0"/>
              <a:t> всі кути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8" y="4929188"/>
            <a:ext cx="1071562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Обтікання фігури текстом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71750" y="1714500"/>
            <a:ext cx="1071563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Масштаб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88" y="4929188"/>
            <a:ext cx="10715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Товщина </a:t>
            </a:r>
            <a:r>
              <a:rPr lang="uk-UA" sz="1200" dirty="0" err="1"/>
              <a:t>контура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5750" y="4143375"/>
            <a:ext cx="114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Перетворити в криві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429500" y="3143250"/>
            <a:ext cx="1071563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На задній план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29500" y="3857625"/>
            <a:ext cx="1071563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На передній план</a:t>
            </a:r>
            <a:endParaRPr lang="ru-RU" sz="1200" dirty="0"/>
          </a:p>
        </p:txBody>
      </p:sp>
      <p:pic>
        <p:nvPicPr>
          <p:cNvPr id="327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795588"/>
            <a:ext cx="55006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>
            <a:stCxn id="8" idx="2"/>
          </p:cNvCxnSpPr>
          <p:nvPr/>
        </p:nvCxnSpPr>
        <p:spPr>
          <a:xfrm rot="16200000" flipH="1">
            <a:off x="1105694" y="2248694"/>
            <a:ext cx="681037" cy="1393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 rot="16200000" flipH="1">
            <a:off x="2355850" y="2212976"/>
            <a:ext cx="681037" cy="14652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 rot="16200000" flipH="1">
            <a:off x="4734719" y="2805907"/>
            <a:ext cx="568325" cy="249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5822157" y="2607469"/>
            <a:ext cx="785812" cy="571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5750" y="3500438"/>
            <a:ext cx="11430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Дзеркальне обертання</a:t>
            </a:r>
            <a:endParaRPr lang="ru-RU" sz="1200" dirty="0"/>
          </a:p>
        </p:txBody>
      </p:sp>
      <p:cxnSp>
        <p:nvCxnSpPr>
          <p:cNvPr id="36" name="Прямая со стрелкой 35"/>
          <p:cNvCxnSpPr>
            <a:stCxn id="34" idx="3"/>
          </p:cNvCxnSpPr>
          <p:nvPr/>
        </p:nvCxnSpPr>
        <p:spPr>
          <a:xfrm flipV="1">
            <a:off x="1428750" y="3714750"/>
            <a:ext cx="785813" cy="1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1" idx="3"/>
          </p:cNvCxnSpPr>
          <p:nvPr/>
        </p:nvCxnSpPr>
        <p:spPr>
          <a:xfrm flipV="1">
            <a:off x="1428750" y="4214813"/>
            <a:ext cx="571500" cy="158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5" idx="0"/>
          </p:cNvCxnSpPr>
          <p:nvPr/>
        </p:nvCxnSpPr>
        <p:spPr>
          <a:xfrm rot="5400000" flipH="1" flipV="1">
            <a:off x="1339056" y="3339307"/>
            <a:ext cx="1071563" cy="210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6" idx="0"/>
          </p:cNvCxnSpPr>
          <p:nvPr/>
        </p:nvCxnSpPr>
        <p:spPr>
          <a:xfrm rot="5400000" flipH="1" flipV="1">
            <a:off x="2339181" y="3482182"/>
            <a:ext cx="1071563" cy="18224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7" idx="0"/>
          </p:cNvCxnSpPr>
          <p:nvPr/>
        </p:nvCxnSpPr>
        <p:spPr>
          <a:xfrm rot="5400000" flipH="1" flipV="1">
            <a:off x="3124994" y="3696494"/>
            <a:ext cx="1214438" cy="12509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8" idx="0"/>
          </p:cNvCxnSpPr>
          <p:nvPr/>
        </p:nvCxnSpPr>
        <p:spPr>
          <a:xfrm rot="5400000" flipH="1" flipV="1">
            <a:off x="4017963" y="4089400"/>
            <a:ext cx="1143000" cy="536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228181" y="1915320"/>
            <a:ext cx="1438275" cy="14652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2" idx="1"/>
          </p:cNvCxnSpPr>
          <p:nvPr/>
        </p:nvCxnSpPr>
        <p:spPr>
          <a:xfrm rot="10800000" flipV="1">
            <a:off x="6572250" y="3373438"/>
            <a:ext cx="857250" cy="412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3" idx="1"/>
          </p:cNvCxnSpPr>
          <p:nvPr/>
        </p:nvCxnSpPr>
        <p:spPr>
          <a:xfrm rot="10800000">
            <a:off x="6858000" y="3786188"/>
            <a:ext cx="571500" cy="301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0" idx="0"/>
          </p:cNvCxnSpPr>
          <p:nvPr/>
        </p:nvCxnSpPr>
        <p:spPr>
          <a:xfrm rot="16200000" flipV="1">
            <a:off x="5626101" y="3946525"/>
            <a:ext cx="1143000" cy="8223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Контур фігури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197350" cy="4681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На </a:t>
            </a:r>
            <a:r>
              <a:rPr lang="uk-UA" dirty="0"/>
              <a:t>панелі властивостей прямокутника, як і решти фігур, є поле, де можна задати товщину </a:t>
            </a:r>
            <a:r>
              <a:rPr lang="uk-UA" dirty="0" err="1" smtClean="0"/>
              <a:t>контура</a:t>
            </a:r>
            <a:r>
              <a:rPr lang="uk-UA" dirty="0" smtClean="0"/>
              <a:t> (</a:t>
            </a:r>
            <a:r>
              <a:rPr lang="uk-UA" b="1" dirty="0" err="1" smtClean="0">
                <a:solidFill>
                  <a:srgbClr val="FF0000"/>
                </a:solidFill>
              </a:rPr>
              <a:t>абриса</a:t>
            </a:r>
            <a:r>
              <a:rPr lang="uk-UA" dirty="0" smtClean="0"/>
              <a:t>). </a:t>
            </a:r>
            <a:r>
              <a:rPr lang="uk-UA" dirty="0"/>
              <a:t>Таку його </a:t>
            </a:r>
            <a:r>
              <a:rPr lang="uk-UA" dirty="0" smtClean="0"/>
              <a:t>властивість</a:t>
            </a:r>
            <a:r>
              <a:rPr lang="uk-UA" dirty="0"/>
              <a:t>, а також колір </a:t>
            </a:r>
            <a:r>
              <a:rPr lang="uk-UA" dirty="0" err="1"/>
              <a:t>контура</a:t>
            </a:r>
            <a:r>
              <a:rPr lang="uk-UA" dirty="0"/>
              <a:t> можна визначити, скориставшись </a:t>
            </a:r>
            <a:r>
              <a:rPr lang="uk-UA" dirty="0" smtClean="0"/>
              <a:t>відповідними </a:t>
            </a:r>
            <a:r>
              <a:rPr lang="uk-UA" dirty="0"/>
              <a:t>інструментами панелі інструментів чи призначеним для </a:t>
            </a:r>
            <a:r>
              <a:rPr lang="ru-RU" dirty="0" err="1"/>
              <a:t>цього</a:t>
            </a:r>
            <a:r>
              <a:rPr lang="uk-UA" dirty="0"/>
              <a:t> </a:t>
            </a:r>
            <a:r>
              <a:rPr lang="uk-UA" dirty="0" err="1"/>
              <a:t>докерним</a:t>
            </a:r>
            <a:r>
              <a:rPr lang="uk-UA" dirty="0"/>
              <a:t> вікном.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endParaRPr lang="ru-RU" i="1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25" y="357188"/>
            <a:ext cx="1928813" cy="60420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BAC5-0431-497E-8D23-78EB05DAD59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00250"/>
            <a:ext cx="18573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CorelDRAW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</a:t>
            </a:r>
            <a:r>
              <a:rPr lang="en-US" dirty="0" err="1" smtClean="0"/>
              <a:t>CorelDRAW</a:t>
            </a:r>
            <a:r>
              <a:rPr lang="en-US" dirty="0" smtClean="0"/>
              <a:t> </a:t>
            </a:r>
            <a:r>
              <a:rPr lang="uk-UA" dirty="0"/>
              <a:t>уже багато років утримує першість серед програм, призначених для створення векторної графіки. Таке тривале лідерство обумовлене тим, що за багатством і різноманітністю функцій, а також зручністю їх використання цій програмі майже немає рівних. Створити в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можна все що завгодно: від вітальної листівки до масштабного дизайнерського проекту. Людині, яка не є художником-професіоналом, проте мріє </a:t>
            </a:r>
            <a:r>
              <a:rPr lang="uk-UA" dirty="0" smtClean="0"/>
              <a:t>навчитися </a:t>
            </a:r>
            <a:r>
              <a:rPr lang="uk-UA" dirty="0"/>
              <a:t>малювати з допомогою комп'ютера, програма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допоможе компенсувати відсутність спеціальних навичок.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5BE8F-F6B3-424B-9948-B5BAE5B54F1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Прямокутник із </a:t>
            </a:r>
            <a:r>
              <a:rPr lang="uk-UA" dirty="0" err="1" smtClean="0"/>
              <a:t>скруглими</a:t>
            </a:r>
            <a:r>
              <a:rPr lang="uk-UA" dirty="0" smtClean="0"/>
              <a:t> кутами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31162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Окрім </a:t>
            </a:r>
            <a:r>
              <a:rPr lang="uk-UA" dirty="0"/>
              <a:t>місцеположення і розмірів, </a:t>
            </a:r>
            <a:r>
              <a:rPr lang="uk-UA" dirty="0" smtClean="0"/>
              <a:t>прямокутники </a:t>
            </a:r>
            <a:r>
              <a:rPr lang="uk-UA" dirty="0"/>
              <a:t>мають ще одну, притаманну лише їм властивість </a:t>
            </a:r>
            <a:r>
              <a:rPr lang="ru-RU" dirty="0"/>
              <a:t>— </a:t>
            </a:r>
            <a:r>
              <a:rPr lang="uk-UA" b="1" dirty="0" err="1" smtClean="0">
                <a:solidFill>
                  <a:srgbClr val="FF0000"/>
                </a:solidFill>
              </a:rPr>
              <a:t>скрутлені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кути</a:t>
            </a:r>
            <a:r>
              <a:rPr lang="uk-UA" dirty="0"/>
              <a:t>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Щоб </a:t>
            </a:r>
            <a:r>
              <a:rPr lang="uk-UA" dirty="0"/>
              <a:t>створити прямокутник зі </a:t>
            </a:r>
            <a:r>
              <a:rPr lang="uk-UA" dirty="0" err="1"/>
              <a:t>скрутленими</a:t>
            </a:r>
            <a:r>
              <a:rPr lang="uk-UA" dirty="0"/>
              <a:t> кутами, намалюйте звичайний прямокутник, скориставшись інструментом </a:t>
            </a:r>
            <a:r>
              <a:rPr lang="ru-RU" dirty="0"/>
              <a:t>Прямоугольник </a:t>
            </a:r>
            <a:r>
              <a:rPr lang="uk-UA" dirty="0"/>
              <a:t>(Прямокутник), і на панелі властивостей уведіть для кожного його кута радіус </a:t>
            </a:r>
            <a:r>
              <a:rPr lang="uk-UA" dirty="0" err="1" smtClean="0"/>
              <a:t>скруглення</a:t>
            </a:r>
            <a:r>
              <a:rPr lang="uk-UA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uk-UA" i="1" dirty="0" smtClean="0"/>
              <a:t>Кликнувши кнопку у вигляді замочка, можна ввімкнути або вимикнути режим </a:t>
            </a:r>
            <a:r>
              <a:rPr lang="uk-UA" i="1" dirty="0" err="1" smtClean="0"/>
              <a:t>скруглення</a:t>
            </a:r>
            <a:r>
              <a:rPr lang="uk-UA" i="1" dirty="0" smtClean="0"/>
              <a:t> усіх кутів однаково.</a:t>
            </a:r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D29A4-E899-4F8B-B5A2-572B2D23A266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000500"/>
            <a:ext cx="78581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Створення еліпсів, секторів і дуг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18573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Для </a:t>
            </a:r>
            <a:r>
              <a:rPr lang="uk-UA" dirty="0"/>
              <a:t>малювання еліпса та його похідних — сектора і дуги, які </a:t>
            </a:r>
            <a:r>
              <a:rPr lang="uk-UA" dirty="0" smtClean="0"/>
              <a:t>також </a:t>
            </a:r>
            <a:r>
              <a:rPr lang="uk-UA" dirty="0"/>
              <a:t>належать до групи графічних примітивів, — </a:t>
            </a:r>
            <a:r>
              <a:rPr lang="uk-UA" dirty="0" smtClean="0"/>
              <a:t>використовують інструмент </a:t>
            </a:r>
            <a:r>
              <a:rPr lang="ru-RU" b="1" dirty="0" smtClean="0">
                <a:solidFill>
                  <a:srgbClr val="FF0000"/>
                </a:solidFill>
              </a:rPr>
              <a:t>Эллипс </a:t>
            </a:r>
            <a:r>
              <a:rPr lang="uk-UA" dirty="0"/>
              <a:t>(Еліпс</a:t>
            </a:r>
            <a:r>
              <a:rPr lang="uk-UA" dirty="0" smtClean="0"/>
              <a:t>) </a:t>
            </a:r>
            <a:r>
              <a:rPr lang="uk-UA" dirty="0"/>
              <a:t>чи </a:t>
            </a:r>
            <a:r>
              <a:rPr lang="ru-RU" b="1" dirty="0" smtClean="0">
                <a:solidFill>
                  <a:srgbClr val="FF0000"/>
                </a:solidFill>
              </a:rPr>
              <a:t>Эллипс </a:t>
            </a:r>
            <a:r>
              <a:rPr lang="ru-RU" b="1" dirty="0">
                <a:solidFill>
                  <a:srgbClr val="FF0000"/>
                </a:solidFill>
              </a:rPr>
              <a:t>через 3 точки </a:t>
            </a:r>
            <a:r>
              <a:rPr lang="uk-UA" dirty="0"/>
              <a:t>(Еліпс </a:t>
            </a:r>
            <a:r>
              <a:rPr lang="ru-RU" dirty="0"/>
              <a:t>через 3 точки</a:t>
            </a:r>
            <a:r>
              <a:rPr lang="ru-RU" dirty="0" smtClean="0"/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С</a:t>
            </a:r>
            <a:r>
              <a:rPr lang="uk-UA" dirty="0" smtClean="0"/>
              <a:t>творити </a:t>
            </a:r>
            <a:r>
              <a:rPr lang="uk-UA" dirty="0"/>
              <a:t>коло з використанням інструмента </a:t>
            </a:r>
            <a:r>
              <a:rPr lang="ru-RU" dirty="0"/>
              <a:t>Эллипс </a:t>
            </a:r>
            <a:r>
              <a:rPr lang="uk-UA" dirty="0"/>
              <a:t>(Еліпс), </a:t>
            </a:r>
            <a:r>
              <a:rPr lang="ru-RU" dirty="0" err="1" smtClean="0"/>
              <a:t>утримуючи</a:t>
            </a:r>
            <a:r>
              <a:rPr lang="ru-RU" dirty="0" smtClean="0"/>
              <a:t> </a:t>
            </a:r>
            <a:r>
              <a:rPr lang="ru-RU" dirty="0" err="1" smtClean="0"/>
              <a:t>натисненою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dirty="0" smtClean="0"/>
              <a:t>CTRL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A6B8-E93B-4FF5-8C57-C8A87ED69F9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5"/>
            <a:ext cx="2381250" cy="952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357563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357563"/>
            <a:ext cx="1600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357563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3357563"/>
            <a:ext cx="1581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86313"/>
            <a:ext cx="866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4786313"/>
            <a:ext cx="1571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4857750"/>
            <a:ext cx="1628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38" y="4857750"/>
            <a:ext cx="1143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Еліпс </a:t>
            </a:r>
            <a:r>
              <a:rPr lang="ru-RU" smtClean="0"/>
              <a:t>через 3 точки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4670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		</a:t>
            </a:r>
            <a:r>
              <a:rPr lang="ru-RU" sz="1700" smtClean="0"/>
              <a:t>І</a:t>
            </a:r>
            <a:r>
              <a:rPr lang="uk-UA" sz="1700" smtClean="0"/>
              <a:t>нструмент </a:t>
            </a:r>
            <a:r>
              <a:rPr lang="ru-RU" sz="1700" smtClean="0"/>
              <a:t>Эллипс через 3 точки </a:t>
            </a:r>
            <a:r>
              <a:rPr lang="uk-UA" sz="1700" smtClean="0"/>
              <a:t>(Еліпс </a:t>
            </a:r>
            <a:r>
              <a:rPr lang="ru-RU" sz="1700" smtClean="0"/>
              <a:t>через 3 точки) </a:t>
            </a:r>
            <a:r>
              <a:rPr lang="uk-UA" sz="1700" smtClean="0"/>
              <a:t>слід застосовувати </a:t>
            </a:r>
            <a:r>
              <a:rPr lang="ru-RU" sz="1700" smtClean="0"/>
              <a:t>так: </a:t>
            </a:r>
            <a:r>
              <a:rPr lang="uk-UA" sz="1700" smtClean="0"/>
              <a:t>виберіть його, натисніть кнопку миші, щоб зафіксувати початкову точку першої діагоналі еліпса, і починайте переміщувати вказівник. У процесі перетягування можна, змінюючи нахил діагоналі, підібрати кут нахилу еліпса. </a:t>
            </a:r>
          </a:p>
          <a:p>
            <a:pPr eaLnBrk="1" hangingPunct="1">
              <a:buFont typeface="Arial" charset="0"/>
              <a:buNone/>
            </a:pPr>
            <a:endParaRPr lang="uk-UA" sz="1700" smtClean="0"/>
          </a:p>
          <a:p>
            <a:pPr eaLnBrk="1" hangingPunct="1">
              <a:buFont typeface="Arial" charset="0"/>
              <a:buNone/>
            </a:pPr>
            <a:endParaRPr lang="uk-UA" sz="1700" smtClean="0"/>
          </a:p>
          <a:p>
            <a:pPr eaLnBrk="1" hangingPunct="1">
              <a:buFont typeface="Arial" charset="0"/>
              <a:buNone/>
            </a:pPr>
            <a:endParaRPr lang="uk-UA" sz="1700" smtClean="0"/>
          </a:p>
          <a:p>
            <a:pPr eaLnBrk="1" hangingPunct="1">
              <a:buFont typeface="Arial" charset="0"/>
              <a:buNone/>
            </a:pPr>
            <a:r>
              <a:rPr lang="uk-UA" sz="170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uk-UA" sz="1700" smtClean="0"/>
              <a:t>	Коли перша діагональ матиме потрібну довжину, відпустіть кнопку миші.  Тепер, переміщуючи вказівник, ви побачите еліпс, крива якого проходитиме крізь початкову і кінцеву точки першої, діагоналі, а також поточну позицію вказівника, яка визначає довжину другої діагоналі еліпса. Клацніть мишею, і процес побудови фігури буде завершено.</a:t>
            </a:r>
            <a:endParaRPr lang="ru-RU" sz="17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16F3A-EA5F-4C88-BDAB-77EEB9B12B1C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714625"/>
            <a:ext cx="1466850" cy="1171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5000625"/>
            <a:ext cx="1809750" cy="1381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Панель властивостей  інструменту Еліпс чи Еліпс через 3 точки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31877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Панель властивостей згаданих </a:t>
            </a:r>
            <a:r>
              <a:rPr lang="uk-UA" dirty="0"/>
              <a:t>інструментів </a:t>
            </a:r>
            <a:r>
              <a:rPr lang="uk-UA" dirty="0" smtClean="0"/>
              <a:t>містить </a:t>
            </a:r>
            <a:r>
              <a:rPr lang="uk-UA" dirty="0"/>
              <a:t>елементи керування, які дають змогу змінювати зовнішній вигляд і окремі властивості еліпса як під час його створення, так і після.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Для </a:t>
            </a:r>
            <a:r>
              <a:rPr lang="uk-UA" dirty="0"/>
              <a:t>малювання секторів і дуг не обов'язково будувати еліпс і </a:t>
            </a:r>
            <a:r>
              <a:rPr lang="uk-UA" dirty="0" smtClean="0"/>
              <a:t>трансформувати </a:t>
            </a:r>
            <a:r>
              <a:rPr lang="uk-UA" dirty="0"/>
              <a:t>його певним чином. Хоча сектори та дуги відрізняються своїм зовнішнім виглядом від еліпсів, вони мають однакові основні властивості. Щоб створити сектор або дугу, виберіть інструмент </a:t>
            </a:r>
            <a:r>
              <a:rPr lang="ru-RU" dirty="0"/>
              <a:t>Эллипс </a:t>
            </a:r>
            <a:r>
              <a:rPr lang="uk-UA" dirty="0"/>
              <a:t>(Еліпс), на панелі властивостей клацніть кнопку </a:t>
            </a:r>
            <a:r>
              <a:rPr lang="uk-UA" dirty="0" smtClean="0"/>
              <a:t>Сектор </a:t>
            </a:r>
            <a:r>
              <a:rPr lang="uk-UA" dirty="0"/>
              <a:t>(</a:t>
            </a:r>
            <a:r>
              <a:rPr lang="uk-UA" dirty="0" err="1"/>
              <a:t>Сектор</a:t>
            </a:r>
            <a:r>
              <a:rPr lang="uk-UA" dirty="0" smtClean="0"/>
              <a:t>) </a:t>
            </a:r>
            <a:r>
              <a:rPr lang="uk-UA" dirty="0"/>
              <a:t>чи </a:t>
            </a:r>
            <a:r>
              <a:rPr lang="uk-UA" dirty="0" smtClean="0"/>
              <a:t>Дуга </a:t>
            </a:r>
            <a:r>
              <a:rPr lang="uk-UA" dirty="0"/>
              <a:t>(</a:t>
            </a:r>
            <a:r>
              <a:rPr lang="uk-UA" dirty="0" err="1"/>
              <a:t>Дуга</a:t>
            </a:r>
            <a:r>
              <a:rPr lang="uk-UA" dirty="0" smtClean="0"/>
              <a:t>) </a:t>
            </a:r>
            <a:r>
              <a:rPr lang="uk-UA" dirty="0"/>
              <a:t>і намалюйте </a:t>
            </a:r>
            <a:r>
              <a:rPr lang="uk-UA" dirty="0" smtClean="0"/>
              <a:t>об'єкт.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28A0-2A75-44EB-B250-56CB9F34DEF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429125"/>
            <a:ext cx="591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0225" y="5214938"/>
            <a:ext cx="59166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Створення багатокутників, зірок і спіралей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504238" cy="45720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Група </a:t>
            </a:r>
            <a:r>
              <a:rPr lang="uk-UA" dirty="0" err="1"/>
              <a:t>Многоугольник</a:t>
            </a:r>
            <a:r>
              <a:rPr lang="uk-UA" dirty="0"/>
              <a:t> (Багатокутник) 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uk-UA" dirty="0"/>
              <a:t> </a:t>
            </a:r>
            <a:r>
              <a:rPr lang="uk-UA" dirty="0" smtClean="0"/>
              <a:t>інструментів</a:t>
            </a:r>
            <a:r>
              <a:rPr lang="uk-UA" dirty="0"/>
              <a:t>, призначених для створення більш складних геометричних </a:t>
            </a:r>
            <a:r>
              <a:rPr lang="ru-RU" dirty="0"/>
              <a:t>об</a:t>
            </a:r>
            <a:r>
              <a:rPr lang="uk-UA" dirty="0" err="1"/>
              <a:t>'єктів</a:t>
            </a:r>
            <a:r>
              <a:rPr lang="uk-UA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4A1D2-CA17-4E47-85ED-3FB5E01C1AB3}" type="slidenum">
              <a:rPr lang="ru-RU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88" y="3286125"/>
          <a:ext cx="6096000" cy="215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46"/>
                <a:gridCol w="5405454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Многоугольник</a:t>
                      </a:r>
                      <a:r>
                        <a:rPr lang="uk-UA" dirty="0" smtClean="0"/>
                        <a:t> (Багатокутник)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Звезда</a:t>
                      </a:r>
                      <a:r>
                        <a:rPr lang="uk-UA" dirty="0" smtClean="0"/>
                        <a:t> (Зірка)</a:t>
                      </a:r>
                      <a:endParaRPr lang="ru-RU" dirty="0"/>
                    </a:p>
                  </a:txBody>
                  <a:tcPr/>
                </a:tc>
              </a:tr>
              <a:tr h="4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Сложная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звезда</a:t>
                      </a:r>
                      <a:r>
                        <a:rPr lang="uk-UA" dirty="0" smtClean="0"/>
                        <a:t> (Складна зірка)</a:t>
                      </a:r>
                      <a:endParaRPr lang="ru-RU" dirty="0"/>
                    </a:p>
                  </a:txBody>
                  <a:tcPr/>
                </a:tc>
              </a:tr>
              <a:tr h="455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Разлинованная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бумага</a:t>
                      </a:r>
                      <a:r>
                        <a:rPr lang="uk-UA" dirty="0" smtClean="0"/>
                        <a:t> (Розлінований папір)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Спираль</a:t>
                      </a:r>
                      <a:r>
                        <a:rPr lang="uk-UA" dirty="0" smtClean="0"/>
                        <a:t> (Спіраль)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357563"/>
            <a:ext cx="269875" cy="242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786188"/>
            <a:ext cx="285750" cy="273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214813"/>
            <a:ext cx="357188" cy="298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3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4714875"/>
            <a:ext cx="285750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5143500"/>
            <a:ext cx="285750" cy="2714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Створення багатокутників, зірок і спіралей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504238" cy="48577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Під </a:t>
            </a:r>
            <a:r>
              <a:rPr lang="uk-UA" dirty="0"/>
              <a:t>час роботи з багатокутниками і зірками панель властивостей набуває такого </a:t>
            </a:r>
            <a:r>
              <a:rPr lang="uk-UA" dirty="0" smtClean="0"/>
              <a:t>вигляду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Вона </a:t>
            </a:r>
            <a:r>
              <a:rPr lang="uk-UA" dirty="0"/>
              <a:t>містить елементи, що дають змогу змінювати такі фігури. Деякі з цих елементів вам уже знайомі, тому на рисунку позначено лише ті, що згадуються вперше.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D316E-D07B-447B-BD8E-04268F9456F1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25"/>
            <a:ext cx="4357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063" y="3857625"/>
            <a:ext cx="1571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Кількість вершин багатокутника</a:t>
            </a:r>
            <a:endParaRPr lang="ru-RU" sz="1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670719" y="3401219"/>
            <a:ext cx="587375" cy="3571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143125"/>
            <a:ext cx="4010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86375" y="3714750"/>
            <a:ext cx="114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Ступінь загострення</a:t>
            </a:r>
            <a:endParaRPr lang="ru-RU" sz="1200" dirty="0"/>
          </a:p>
        </p:txBody>
      </p: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rot="5400000" flipH="1" flipV="1">
            <a:off x="6036469" y="2750344"/>
            <a:ext cx="785812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Виконайте побудову даних фігур</a:t>
            </a:r>
            <a:endParaRPr lang="ru-RU" smtClean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357313"/>
            <a:ext cx="5857875" cy="1624012"/>
          </a:xfrm>
          <a:ln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DCB5F-DAB3-4D69-84AD-A93D12459DC2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000375"/>
            <a:ext cx="4786313" cy="1633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788" y="4525963"/>
            <a:ext cx="4443412" cy="1841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Створення спіралей, розлінованого паперу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8858250" cy="28575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За </a:t>
            </a:r>
            <a:r>
              <a:rPr lang="uk-UA" dirty="0"/>
              <a:t>допомогою спіралі ви можете ефектно оформити свою </a:t>
            </a:r>
            <a:r>
              <a:rPr lang="uk-UA" dirty="0" smtClean="0"/>
              <a:t>композицію</a:t>
            </a:r>
            <a:r>
              <a:rPr lang="uk-UA" dirty="0"/>
              <a:t>, розташувавши, наприклад, вздовж неї текст. Є два види </a:t>
            </a:r>
            <a:r>
              <a:rPr lang="uk-UA" dirty="0" smtClean="0"/>
              <a:t>спіралей</a:t>
            </a:r>
            <a:r>
              <a:rPr lang="uk-UA" dirty="0"/>
              <a:t>: </a:t>
            </a:r>
            <a:r>
              <a:rPr lang="uk-UA" b="1" dirty="0">
                <a:solidFill>
                  <a:srgbClr val="FF0000"/>
                </a:solidFill>
              </a:rPr>
              <a:t>симетричні</a:t>
            </a:r>
            <a:r>
              <a:rPr lang="uk-UA" dirty="0"/>
              <a:t> (відстань між витками однакова) і </a:t>
            </a:r>
            <a:r>
              <a:rPr lang="uk-UA" b="1" dirty="0" smtClean="0">
                <a:solidFill>
                  <a:srgbClr val="FF0000"/>
                </a:solidFill>
              </a:rPr>
              <a:t>логарифмічні</a:t>
            </a:r>
            <a:r>
              <a:rPr lang="uk-UA" dirty="0" smtClean="0"/>
              <a:t> </a:t>
            </a:r>
            <a:r>
              <a:rPr lang="uk-UA" dirty="0"/>
              <a:t>(відстань між витками збільшується від центра до зовнішньої межі). Симетричну спіраль можна легко і швидко намалювати, скориставшись інструментом </a:t>
            </a:r>
            <a:r>
              <a:rPr lang="ru-RU" dirty="0"/>
              <a:t>Спираль </a:t>
            </a:r>
            <a:r>
              <a:rPr lang="uk-UA" dirty="0"/>
              <a:t>(Спіраль).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На </a:t>
            </a:r>
            <a:r>
              <a:rPr lang="uk-UA" dirty="0"/>
              <a:t>рис. </a:t>
            </a:r>
            <a:r>
              <a:rPr lang="uk-UA" dirty="0" smtClean="0"/>
              <a:t>зображено </a:t>
            </a:r>
            <a:r>
              <a:rPr lang="uk-UA" dirty="0"/>
              <a:t>панель властивостей цього інструмента. З її допомогою можна задати </a:t>
            </a:r>
            <a:r>
              <a:rPr lang="uk-UA" dirty="0" smtClean="0"/>
              <a:t> </a:t>
            </a:r>
            <a:r>
              <a:rPr lang="uk-UA" dirty="0"/>
              <a:t>кількість витків, вид спіралі (</a:t>
            </a:r>
            <a:r>
              <a:rPr lang="uk-UA" dirty="0" smtClean="0"/>
              <a:t>симетрична </a:t>
            </a:r>
            <a:r>
              <a:rPr lang="uk-UA" dirty="0"/>
              <a:t>чи логарифмічна), коефіцієнт розширення.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FECEB-B531-44F8-BD34-C3ABEDADD3CC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071938"/>
            <a:ext cx="3929062" cy="1352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71938"/>
            <a:ext cx="4333875" cy="1076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214938"/>
            <a:ext cx="4500562" cy="1212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Створення автофігур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		</a:t>
            </a:r>
            <a:r>
              <a:rPr lang="uk-UA" b="1" i="1" dirty="0" err="1" smtClean="0"/>
              <a:t>Автофігури</a:t>
            </a:r>
            <a:r>
              <a:rPr lang="uk-UA" dirty="0" smtClean="0"/>
              <a:t> </a:t>
            </a:r>
            <a:r>
              <a:rPr lang="uk-UA" dirty="0"/>
              <a:t>— це об'єкти, зовнішній вигляд яких можна </a:t>
            </a:r>
            <a:r>
              <a:rPr lang="uk-UA" dirty="0" smtClean="0"/>
              <a:t>змінювати</a:t>
            </a:r>
            <a:r>
              <a:rPr lang="uk-UA" dirty="0"/>
              <a:t>, переміщуючи одну чи кілька точок (</a:t>
            </a:r>
            <a:r>
              <a:rPr lang="uk-UA" b="1" dirty="0"/>
              <a:t>вузлів</a:t>
            </a:r>
            <a:r>
              <a:rPr lang="uk-UA" dirty="0"/>
              <a:t>). На противагу зміненню розмірів об'єкта як єдиного цілого контрольні точки </a:t>
            </a:r>
            <a:r>
              <a:rPr lang="uk-UA" dirty="0" err="1"/>
              <a:t>автофігури</a:t>
            </a:r>
            <a:r>
              <a:rPr lang="uk-UA" dirty="0"/>
              <a:t> дають змогу динамічно перетворювати її частини. </a:t>
            </a:r>
            <a:r>
              <a:rPr lang="uk-UA" dirty="0" smtClean="0"/>
              <a:t>Наприклад</a:t>
            </a:r>
            <a:r>
              <a:rPr lang="uk-UA" dirty="0"/>
              <a:t>, об'єкт у формі кільця можна трансформувати за </a:t>
            </a:r>
            <a:r>
              <a:rPr lang="uk-UA" dirty="0" smtClean="0"/>
              <a:t>допомогою </a:t>
            </a:r>
            <a:r>
              <a:rPr lang="uk-UA" dirty="0"/>
              <a:t>контрольної точки (єдиної для </a:t>
            </a:r>
            <a:r>
              <a:rPr lang="uk-UA" dirty="0" err="1"/>
              <a:t>автофігури</a:t>
            </a:r>
            <a:r>
              <a:rPr lang="uk-UA" dirty="0"/>
              <a:t>) так, що буде змінено лише внутрішній діаметр </a:t>
            </a:r>
            <a:r>
              <a:rPr lang="uk-UA" dirty="0" smtClean="0"/>
              <a:t>кільця.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Використовуючи </a:t>
            </a:r>
            <a:r>
              <a:rPr lang="uk-UA" dirty="0" err="1"/>
              <a:t>автофігури</a:t>
            </a:r>
            <a:r>
              <a:rPr lang="uk-UA" dirty="0"/>
              <a:t>, </a:t>
            </a:r>
            <a:r>
              <a:rPr lang="uk-UA" dirty="0" smtClean="0"/>
              <a:t>можна </a:t>
            </a:r>
            <a:r>
              <a:rPr lang="uk-UA" dirty="0"/>
              <a:t>отримати </a:t>
            </a:r>
            <a:r>
              <a:rPr lang="uk-UA" dirty="0" smtClean="0"/>
              <a:t>зображення</a:t>
            </a:r>
            <a:r>
              <a:rPr lang="uk-UA" dirty="0"/>
              <a:t>, які складно намалювати звичайними інструментами програми </a:t>
            </a:r>
            <a:r>
              <a:rPr lang="en-US" dirty="0" err="1"/>
              <a:t>CorelDRAW</a:t>
            </a:r>
            <a:r>
              <a:rPr lang="ru-RU" dirty="0"/>
              <a:t>. </a:t>
            </a:r>
            <a:r>
              <a:rPr lang="uk-UA" dirty="0"/>
              <a:t>Для створення </a:t>
            </a:r>
            <a:r>
              <a:rPr lang="uk-UA" dirty="0" err="1"/>
              <a:t>автофігур</a:t>
            </a:r>
            <a:r>
              <a:rPr lang="uk-UA" dirty="0"/>
              <a:t> </a:t>
            </a:r>
            <a:r>
              <a:rPr lang="ru-RU" dirty="0" smtClean="0"/>
              <a:t> </a:t>
            </a:r>
            <a:r>
              <a:rPr lang="uk-UA" dirty="0" smtClean="0"/>
              <a:t>використовують </a:t>
            </a:r>
            <a:r>
              <a:rPr lang="uk-UA" dirty="0"/>
              <a:t>інструменти групи </a:t>
            </a:r>
            <a:r>
              <a:rPr lang="ru-RU" dirty="0"/>
              <a:t>Основные фигуры </a:t>
            </a:r>
            <a:r>
              <a:rPr lang="uk-UA" dirty="0"/>
              <a:t>(Основні фігури), а </a:t>
            </a:r>
            <a:r>
              <a:rPr lang="uk-UA" dirty="0" smtClean="0"/>
              <a:t>саме</a:t>
            </a:r>
          </a:p>
          <a:p>
            <a:pPr marL="1431925" indent="1841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Основные </a:t>
            </a:r>
            <a:r>
              <a:rPr lang="ru-RU" dirty="0"/>
              <a:t>фигуры </a:t>
            </a:r>
            <a:r>
              <a:rPr lang="uk-UA" dirty="0"/>
              <a:t>(Основні фігури</a:t>
            </a:r>
            <a:r>
              <a:rPr lang="uk-UA" dirty="0" smtClean="0"/>
              <a:t>), </a:t>
            </a:r>
          </a:p>
          <a:p>
            <a:pPr marL="1431925" indent="1841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Фигуры </a:t>
            </a:r>
            <a:r>
              <a:rPr lang="ru-RU" dirty="0"/>
              <a:t>стрелки </a:t>
            </a:r>
            <a:r>
              <a:rPr lang="uk-UA" dirty="0"/>
              <a:t>(Фігури </a:t>
            </a:r>
            <a:r>
              <a:rPr lang="uk-UA" dirty="0" smtClean="0"/>
              <a:t>стрілки),</a:t>
            </a:r>
          </a:p>
          <a:p>
            <a:pPr marL="1431925" indent="1841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Фигуры </a:t>
            </a:r>
            <a:r>
              <a:rPr lang="ru-RU" dirty="0"/>
              <a:t>схемы </a:t>
            </a:r>
            <a:r>
              <a:rPr lang="uk-UA" dirty="0"/>
              <a:t>(Фігури схеми</a:t>
            </a:r>
            <a:r>
              <a:rPr lang="uk-UA" dirty="0" smtClean="0"/>
              <a:t>), </a:t>
            </a:r>
          </a:p>
          <a:p>
            <a:pPr marL="1431925" indent="1841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Фигуры </a:t>
            </a:r>
            <a:r>
              <a:rPr lang="ru-RU" dirty="0"/>
              <a:t>баннера </a:t>
            </a:r>
            <a:r>
              <a:rPr lang="uk-UA" dirty="0"/>
              <a:t>(Фігури </a:t>
            </a:r>
            <a:r>
              <a:rPr lang="ru-RU" dirty="0" err="1"/>
              <a:t>банера</a:t>
            </a:r>
            <a:r>
              <a:rPr lang="ru-RU" dirty="0" smtClean="0"/>
              <a:t>)</a:t>
            </a:r>
          </a:p>
          <a:p>
            <a:pPr marL="1431925" indent="1841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Фигуры </a:t>
            </a:r>
            <a:r>
              <a:rPr lang="ru-RU" dirty="0"/>
              <a:t>выносок </a:t>
            </a:r>
            <a:r>
              <a:rPr lang="uk-UA" dirty="0"/>
              <a:t>(Фігури виносок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B4745-CA45-450A-AB7E-DA7ABCE8D0B7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563" y="4214813"/>
            <a:ext cx="24828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Вибір, переміщення і видалення об'єктів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354488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Робота </a:t>
            </a:r>
            <a:r>
              <a:rPr lang="uk-UA" dirty="0"/>
              <a:t>з векторною графікою в програмі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передбачає переміщення, масштабування, розтягування, нахиляння, </a:t>
            </a:r>
            <a:r>
              <a:rPr lang="uk-UA" dirty="0" smtClean="0"/>
              <a:t>обертання</a:t>
            </a:r>
            <a:r>
              <a:rPr lang="uk-UA" dirty="0"/>
              <a:t>, фарбування, видалення об'єктів.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Перш ніж виконати будь-яку з перелічених дій, об'єкти слід </a:t>
            </a:r>
            <a:r>
              <a:rPr lang="uk-UA" dirty="0" smtClean="0"/>
              <a:t>вибрати </a:t>
            </a:r>
            <a:r>
              <a:rPr lang="uk-UA" dirty="0"/>
              <a:t>(виділити). Зробити це можна за допомогою двох засобів.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1). Інструмент </a:t>
            </a:r>
            <a:r>
              <a:rPr lang="ru-RU" b="1" dirty="0">
                <a:solidFill>
                  <a:srgbClr val="FF0000"/>
                </a:solidFill>
              </a:rPr>
              <a:t>Указатель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uk-UA" b="1" dirty="0" smtClean="0">
                <a:solidFill>
                  <a:srgbClr val="FF0000"/>
                </a:solidFill>
              </a:rPr>
              <a:t>Вибір). </a:t>
            </a:r>
            <a:r>
              <a:rPr lang="uk-UA" dirty="0"/>
              <a:t>Хоча цим інструментом не можна створювати графічні об'єкти, він, безумовно, один з найважливіших у </a:t>
            </a:r>
            <a:r>
              <a:rPr lang="en-US" dirty="0" err="1"/>
              <a:t>CorelDRAW</a:t>
            </a:r>
            <a:r>
              <a:rPr lang="ru-RU" dirty="0"/>
              <a:t>. </a:t>
            </a:r>
            <a:r>
              <a:rPr lang="uk-UA" dirty="0"/>
              <a:t>Коли запускається програма, інструмент активізується за умовчанням і залишається таким, доки користувач не вибере інший. Щоб застосувати </a:t>
            </a:r>
            <a:r>
              <a:rPr lang="uk-UA" dirty="0" smtClean="0"/>
              <a:t>інструмент </a:t>
            </a:r>
            <a:r>
              <a:rPr lang="ru-RU" dirty="0"/>
              <a:t>Указатель </a:t>
            </a:r>
            <a:r>
              <a:rPr lang="uk-UA" dirty="0"/>
              <a:t>(Вибір), установіть його вказівник на об'єкті та клацніть мишею. Виділений об'єкт буде охоплено невидимою прямокутною рамкою, за </a:t>
            </a:r>
            <a:r>
              <a:rPr lang="uk-UA" dirty="0" smtClean="0"/>
              <a:t> </a:t>
            </a:r>
            <a:r>
              <a:rPr lang="uk-UA" b="1" dirty="0">
                <a:solidFill>
                  <a:srgbClr val="00B050"/>
                </a:solidFill>
              </a:rPr>
              <a:t>периметром якої розташовано </a:t>
            </a:r>
            <a:r>
              <a:rPr lang="uk-UA" b="1" dirty="0" smtClean="0">
                <a:solidFill>
                  <a:srgbClr val="00B050"/>
                </a:solidFill>
              </a:rPr>
              <a:t>вісім </a:t>
            </a:r>
            <a:r>
              <a:rPr lang="uk-UA" b="1" dirty="0">
                <a:solidFill>
                  <a:srgbClr val="00B050"/>
                </a:solidFill>
              </a:rPr>
              <a:t>чорних квадратиків (чотири бокових і чотири кутових) — </a:t>
            </a:r>
            <a:r>
              <a:rPr lang="uk-UA" b="1" i="1" dirty="0">
                <a:solidFill>
                  <a:srgbClr val="00B050"/>
                </a:solidFill>
              </a:rPr>
              <a:t>маркерів виділення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i="1" dirty="0" smtClean="0"/>
              <a:t>.</a:t>
            </a:r>
            <a:r>
              <a:rPr lang="uk-UA" dirty="0" smtClean="0"/>
              <a:t> Їх </a:t>
            </a:r>
            <a:r>
              <a:rPr lang="uk-UA" dirty="0"/>
              <a:t>наявність </a:t>
            </a:r>
            <a:r>
              <a:rPr lang="uk-UA" dirty="0" smtClean="0"/>
              <a:t>свідчить </a:t>
            </a:r>
            <a:r>
              <a:rPr lang="uk-UA" dirty="0"/>
              <a:t>про те, що з об'єктом можна виконувати подальші дії.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2). Рамка </a:t>
            </a:r>
            <a:r>
              <a:rPr lang="uk-UA" b="1" dirty="0">
                <a:solidFill>
                  <a:srgbClr val="FF0000"/>
                </a:solidFill>
              </a:rPr>
              <a:t>для виділення. </a:t>
            </a:r>
            <a:r>
              <a:rPr lang="uk-UA" dirty="0"/>
              <a:t>Щоб створити рамку для виділення, </a:t>
            </a:r>
            <a:r>
              <a:rPr lang="uk-UA" dirty="0" smtClean="0"/>
              <a:t>активізуйте </a:t>
            </a:r>
            <a:r>
              <a:rPr lang="uk-UA" dirty="0"/>
              <a:t>інструмент </a:t>
            </a:r>
            <a:r>
              <a:rPr lang="uk-UA" dirty="0" err="1"/>
              <a:t>Указатель</a:t>
            </a:r>
            <a:r>
              <a:rPr lang="uk-UA" dirty="0"/>
              <a:t> (Вибір), натисніть ліву кнопку миші та, не відпускаючи її, переміщуйте вказівник. </a:t>
            </a:r>
            <a:r>
              <a:rPr lang="uk-UA" dirty="0" smtClean="0"/>
              <a:t>Відобразиться </a:t>
            </a:r>
            <a:r>
              <a:rPr lang="uk-UA" dirty="0"/>
              <a:t>пунктирна рамка. Після того як ви відпустите кнопку, об'єкти, що потрапили всередину рамки, будуть </a:t>
            </a:r>
            <a:r>
              <a:rPr lang="uk-UA" dirty="0" smtClean="0"/>
              <a:t>виділеними</a:t>
            </a:r>
            <a:r>
              <a:rPr lang="ru-RU" b="1" i="1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Зверніть увагу: всередині виділеного об'єкта є хрестик, який позначає геометричний центр об'єкта. Клацнувши цей значок і втримуючи кнопку миші натиснутою, ви можете </a:t>
            </a:r>
            <a:r>
              <a:rPr lang="uk-UA" dirty="0" smtClean="0"/>
              <a:t>перетягнути </a:t>
            </a:r>
            <a:r>
              <a:rPr lang="uk-UA" dirty="0"/>
              <a:t>об'єкт будь-куди.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63137-286E-4AAF-8983-02340BB759B4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572000"/>
            <a:ext cx="2114550" cy="1704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572000"/>
            <a:ext cx="2019300" cy="1628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643188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Страрт  програми</a:t>
            </a:r>
            <a:endParaRPr lang="ru-RU" smtClean="0"/>
          </a:p>
        </p:txBody>
      </p:sp>
      <p:sp>
        <p:nvSpPr>
          <p:cNvPr id="16386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Вікно Швидкий запуск</a:t>
            </a:r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17563" y="2174875"/>
            <a:ext cx="3319462" cy="3951288"/>
          </a:xfrm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949575"/>
            <a:ext cx="4041775" cy="24018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3CD59-179A-4562-83B9-50C0DF9BDDDB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Вибір, переміщення і видалення об'єктів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3). Клавіші-модифікатори</a:t>
            </a:r>
            <a:r>
              <a:rPr lang="uk-UA" dirty="0"/>
              <a:t>. Ще один спосіб вибору об'єктів </a:t>
            </a:r>
            <a:r>
              <a:rPr lang="uk-UA" dirty="0" smtClean="0"/>
              <a:t>полягає </a:t>
            </a:r>
            <a:r>
              <a:rPr lang="uk-UA" dirty="0"/>
              <a:t>у використанні клавіш-модифікаторів (чи їх комбінацій).</a:t>
            </a:r>
            <a:endParaRPr lang="ru-RU" dirty="0"/>
          </a:p>
          <a:p>
            <a:pPr marL="273050" indent="825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  </a:t>
            </a:r>
            <a:r>
              <a:rPr lang="uk-UA" b="1" dirty="0" smtClean="0">
                <a:solidFill>
                  <a:srgbClr val="00B050"/>
                </a:solidFill>
              </a:rPr>
              <a:t>Клавіша </a:t>
            </a:r>
            <a:r>
              <a:rPr lang="en-US" b="1" dirty="0">
                <a:solidFill>
                  <a:srgbClr val="00B050"/>
                </a:solidFill>
              </a:rPr>
              <a:t>Shift</a:t>
            </a:r>
            <a:r>
              <a:rPr lang="uk-UA" dirty="0"/>
              <a:t>. Щоб виділити враз кілька об'єктів, </a:t>
            </a:r>
            <a:r>
              <a:rPr lang="uk-UA" dirty="0" smtClean="0"/>
              <a:t>клацніть </a:t>
            </a:r>
            <a:r>
              <a:rPr lang="uk-UA" dirty="0"/>
              <a:t>по черзі кожний із них, утримуючи натиснутою </a:t>
            </a:r>
            <a:r>
              <a:rPr lang="uk-UA" dirty="0" smtClean="0"/>
              <a:t>клавішу </a:t>
            </a:r>
            <a:r>
              <a:rPr lang="en-US" dirty="0"/>
              <a:t>Shift</a:t>
            </a:r>
            <a:r>
              <a:rPr lang="uk-UA" dirty="0"/>
              <a:t>. Якщо об'єкт потрібно виключити з набору </a:t>
            </a:r>
            <a:r>
              <a:rPr lang="uk-UA" dirty="0" smtClean="0"/>
              <a:t>виділених</a:t>
            </a:r>
            <a:r>
              <a:rPr lang="uk-UA" dirty="0"/>
              <a:t>, клацніть його ще раз за натиснутої клавіші </a:t>
            </a:r>
            <a:r>
              <a:rPr lang="en-US" dirty="0"/>
              <a:t>Shift</a:t>
            </a:r>
            <a:r>
              <a:rPr lang="uk-UA" dirty="0"/>
              <a:t>.</a:t>
            </a:r>
            <a:endParaRPr lang="ru-RU" dirty="0"/>
          </a:p>
          <a:p>
            <a:pPr marL="273050" indent="-95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rgbClr val="00B050"/>
                </a:solidFill>
              </a:rPr>
              <a:t>Клавіша </a:t>
            </a:r>
            <a:r>
              <a:rPr lang="en-US" b="1" dirty="0">
                <a:solidFill>
                  <a:srgbClr val="00B050"/>
                </a:solidFill>
              </a:rPr>
              <a:t>Alt</a:t>
            </a:r>
            <a:r>
              <a:rPr lang="uk-UA" dirty="0"/>
              <a:t>. Утримуючи цю клавішу натиснутою в </a:t>
            </a:r>
            <a:r>
              <a:rPr lang="uk-UA" dirty="0" smtClean="0"/>
              <a:t>процесі </a:t>
            </a:r>
            <a:r>
              <a:rPr lang="uk-UA" dirty="0"/>
              <a:t>вибору за допомогою рамки, можна виділити не </a:t>
            </a:r>
            <a:r>
              <a:rPr lang="uk-UA" dirty="0" smtClean="0"/>
              <a:t>лише </a:t>
            </a:r>
            <a:r>
              <a:rPr lang="uk-UA" dirty="0"/>
              <a:t>ті об'єкти, які повністю охоплені нею, а й ті, які ця рамка перетинає і яких дотикається</a:t>
            </a:r>
            <a:r>
              <a:rPr lang="uk-UA" dirty="0" smtClean="0"/>
              <a:t>.</a:t>
            </a:r>
          </a:p>
          <a:p>
            <a:pPr marL="273050" indent="-95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  </a:t>
            </a:r>
            <a:r>
              <a:rPr lang="uk-UA" b="1" dirty="0">
                <a:solidFill>
                  <a:srgbClr val="00B050"/>
                </a:solidFill>
              </a:rPr>
              <a:t>Клавіша </a:t>
            </a:r>
            <a:r>
              <a:rPr lang="en-US" b="1" dirty="0">
                <a:solidFill>
                  <a:srgbClr val="00B050"/>
                </a:solidFill>
              </a:rPr>
              <a:t>Tab</a:t>
            </a:r>
            <a:r>
              <a:rPr lang="uk-UA" dirty="0"/>
              <a:t>. Натиснення клавіш </a:t>
            </a:r>
            <a:r>
              <a:rPr lang="en-US" dirty="0"/>
              <a:t>Tab</a:t>
            </a:r>
            <a:r>
              <a:rPr lang="uk-UA" dirty="0"/>
              <a:t>+</a:t>
            </a:r>
            <a:r>
              <a:rPr lang="en-US" dirty="0"/>
              <a:t>Shift </a:t>
            </a:r>
            <a:r>
              <a:rPr lang="uk-UA" dirty="0"/>
              <a:t>забезпечує </a:t>
            </a:r>
            <a:r>
              <a:rPr lang="uk-UA" dirty="0" smtClean="0"/>
              <a:t>вибір </a:t>
            </a:r>
            <a:r>
              <a:rPr lang="uk-UA" dirty="0"/>
              <a:t>об'єктів у порядку їх створення, а натиснення лише клавіші </a:t>
            </a:r>
            <a:r>
              <a:rPr lang="en-US" dirty="0"/>
              <a:t>Tab </a:t>
            </a:r>
            <a:r>
              <a:rPr lang="uk-UA" dirty="0"/>
              <a:t>— у зворотній послідовності.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		Переміщення </a:t>
            </a:r>
            <a:r>
              <a:rPr lang="uk-UA" b="1" dirty="0">
                <a:solidFill>
                  <a:srgbClr val="FF0000"/>
                </a:solidFill>
              </a:rPr>
              <a:t>об'єктів </a:t>
            </a:r>
            <a:r>
              <a:rPr lang="ru-RU" dirty="0"/>
              <a:t>— </a:t>
            </a:r>
            <a:r>
              <a:rPr lang="uk-UA" dirty="0"/>
              <a:t>одна з тих дій, що виконуються </a:t>
            </a:r>
            <a:r>
              <a:rPr lang="uk-UA" dirty="0" smtClean="0"/>
              <a:t>найчастіше</a:t>
            </a:r>
            <a:r>
              <a:rPr lang="uk-UA" dirty="0"/>
              <a:t>. За потреби змінити розташування об'єкта на сторінці слід, скориставшись інструментом </a:t>
            </a:r>
            <a:r>
              <a:rPr lang="ru-RU" dirty="0"/>
              <a:t>Указатель </a:t>
            </a:r>
            <a:r>
              <a:rPr lang="uk-UA" dirty="0"/>
              <a:t>(Вибір), перетягнути об'єкт у потрібному напрямку або вказати його нове місцеположення на панелі властивостей.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 </a:t>
            </a:r>
            <a:r>
              <a:rPr lang="uk-UA" dirty="0"/>
              <a:t>будь-якій програмі однією з найпростіших операцій вважається </a:t>
            </a:r>
            <a:r>
              <a:rPr lang="uk-UA" b="1" dirty="0">
                <a:solidFill>
                  <a:srgbClr val="FF0000"/>
                </a:solidFill>
              </a:rPr>
              <a:t>видалення об'єктів </a:t>
            </a:r>
            <a:r>
              <a:rPr lang="uk-UA" dirty="0"/>
              <a:t>— достатньо лише виділити «зайві» об'єкти і натиснути клавішу </a:t>
            </a:r>
            <a:r>
              <a:rPr lang="en-US" dirty="0"/>
              <a:t>Delete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A473D-63BC-45A7-A96C-B2D0A63D82C8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5857875" y="59293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Виконання вправи 10.1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Перегляд </a:t>
            </a:r>
            <a:r>
              <a:rPr lang="uk-UA" smtClean="0"/>
              <a:t>зображення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У </a:t>
            </a:r>
            <a:r>
              <a:rPr lang="uk-UA" dirty="0"/>
              <a:t>ході роботи над малюнком чи схемою раз-у-раз виникає </a:t>
            </a:r>
            <a:r>
              <a:rPr lang="uk-UA" dirty="0" smtClean="0"/>
              <a:t>необхідність </a:t>
            </a:r>
            <a:r>
              <a:rPr lang="uk-UA" dirty="0"/>
              <a:t>збільшити масштаб зображення, щоб, наприклад, </a:t>
            </a:r>
            <a:r>
              <a:rPr lang="uk-UA" dirty="0" smtClean="0"/>
              <a:t>опрацювати </a:t>
            </a:r>
            <a:r>
              <a:rPr lang="uk-UA" dirty="0"/>
              <a:t>його деталі, або зменшити масштаб, щоб побачити результат, тому важливо вміти ефективно використовувати засоби </a:t>
            </a:r>
            <a:r>
              <a:rPr lang="uk-UA" dirty="0" smtClean="0"/>
              <a:t>перегляду  </a:t>
            </a:r>
            <a:r>
              <a:rPr lang="uk-UA" dirty="0"/>
              <a:t>зображення. У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є спеціальне вікно настроювання Диспетчер </a:t>
            </a:r>
            <a:r>
              <a:rPr lang="ru-RU" dirty="0"/>
              <a:t>видов </a:t>
            </a:r>
            <a:r>
              <a:rPr lang="uk-UA" dirty="0"/>
              <a:t>(Диспетчер видів), яке здатне значно спростити перегляд документа.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143000"/>
            <a:ext cx="4038600" cy="2867025"/>
          </a:xfrm>
          <a:ln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794-AD4A-4E4E-A93B-D9A0B1EB2195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000500"/>
            <a:ext cx="1990725" cy="2686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Керування масштабом перегляду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27175"/>
            <a:ext cx="8786812" cy="22590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Змінити </a:t>
            </a:r>
            <a:r>
              <a:rPr lang="uk-UA" dirty="0"/>
              <a:t>масштаб </a:t>
            </a:r>
            <a:r>
              <a:rPr lang="uk-UA" dirty="0" smtClean="0"/>
              <a:t>можна: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1). За </a:t>
            </a:r>
            <a:r>
              <a:rPr lang="uk-UA" dirty="0"/>
              <a:t>допомогою інструмента </a:t>
            </a:r>
            <a:r>
              <a:rPr lang="uk-UA" dirty="0" smtClean="0"/>
              <a:t>Масштаб </a:t>
            </a:r>
            <a:r>
              <a:rPr lang="uk-UA" dirty="0"/>
              <a:t>(</a:t>
            </a:r>
            <a:r>
              <a:rPr lang="uk-UA" dirty="0" err="1"/>
              <a:t>Масштаб</a:t>
            </a:r>
            <a:r>
              <a:rPr lang="uk-UA" dirty="0" smtClean="0"/>
              <a:t>) </a:t>
            </a:r>
            <a:r>
              <a:rPr lang="uk-UA" dirty="0"/>
              <a:t>і його панелі </a:t>
            </a:r>
            <a:r>
              <a:rPr lang="uk-UA" dirty="0" smtClean="0"/>
              <a:t>властивостей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2). </a:t>
            </a:r>
            <a:r>
              <a:rPr lang="uk-UA" dirty="0" smtClean="0"/>
              <a:t>За допомогою списку </a:t>
            </a:r>
            <a:r>
              <a:rPr lang="ru-RU" dirty="0"/>
              <a:t>Уровни масштаба </a:t>
            </a:r>
            <a:r>
              <a:rPr lang="uk-UA" dirty="0"/>
              <a:t>(Рівні масштабу), що </a:t>
            </a:r>
            <a:r>
              <a:rPr lang="uk-UA" dirty="0" smtClean="0"/>
              <a:t>міститься </a:t>
            </a:r>
            <a:r>
              <a:rPr lang="uk-UA" dirty="0"/>
              <a:t>на стандартній панелі </a:t>
            </a:r>
            <a:r>
              <a:rPr lang="uk-UA" dirty="0" smtClean="0"/>
              <a:t>інструментів.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3). Найлегше </a:t>
            </a:r>
            <a:r>
              <a:rPr lang="uk-UA" dirty="0"/>
              <a:t>для </a:t>
            </a:r>
            <a:r>
              <a:rPr lang="uk-UA" dirty="0" smtClean="0"/>
              <a:t>змінення </a:t>
            </a:r>
            <a:r>
              <a:rPr lang="uk-UA" dirty="0"/>
              <a:t>масштабу перегляду використовувати коліщатко миші.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DC24-FA68-48E1-AB7D-549F46CCD688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143375"/>
            <a:ext cx="3679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63" y="5143500"/>
            <a:ext cx="10001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Рівень масштабу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3" y="5072063"/>
            <a:ext cx="10001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Показати всі об'єкти  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5072063"/>
            <a:ext cx="10001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Показати лише виділені об'єкти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5" y="3571875"/>
            <a:ext cx="1571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Показати сторінку повністю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25" y="3786188"/>
            <a:ext cx="928688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Дрібніше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38" y="3786188"/>
            <a:ext cx="85725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Більше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63" y="5072063"/>
            <a:ext cx="1000125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Показати сторінку за висотою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63" y="4000500"/>
            <a:ext cx="10001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Показати сторінку за шириною</a:t>
            </a:r>
            <a:endParaRPr lang="ru-RU" sz="1200" dirty="0"/>
          </a:p>
        </p:txBody>
      </p: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 rot="16200000" flipH="1">
            <a:off x="2781300" y="4067176"/>
            <a:ext cx="509587" cy="5000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 rot="5400000">
            <a:off x="3441700" y="4264026"/>
            <a:ext cx="509587" cy="106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</p:cNvCxnSpPr>
          <p:nvPr/>
        </p:nvCxnSpPr>
        <p:spPr>
          <a:xfrm rot="5400000">
            <a:off x="4695826" y="4124325"/>
            <a:ext cx="609600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1"/>
          </p:cNvCxnSpPr>
          <p:nvPr/>
        </p:nvCxnSpPr>
        <p:spPr>
          <a:xfrm rot="10800000" flipV="1">
            <a:off x="5072063" y="4324350"/>
            <a:ext cx="1143000" cy="247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0"/>
          </p:cNvCxnSpPr>
          <p:nvPr/>
        </p:nvCxnSpPr>
        <p:spPr>
          <a:xfrm rot="16200000" flipV="1">
            <a:off x="5643563" y="4572000"/>
            <a:ext cx="357188" cy="642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0"/>
          </p:cNvCxnSpPr>
          <p:nvPr/>
        </p:nvCxnSpPr>
        <p:spPr>
          <a:xfrm rot="16200000" flipV="1">
            <a:off x="4464844" y="4536282"/>
            <a:ext cx="428625" cy="642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0"/>
          </p:cNvCxnSpPr>
          <p:nvPr/>
        </p:nvCxnSpPr>
        <p:spPr>
          <a:xfrm rot="5400000" flipH="1" flipV="1">
            <a:off x="3750469" y="4750594"/>
            <a:ext cx="500063" cy="142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0"/>
          </p:cNvCxnSpPr>
          <p:nvPr/>
        </p:nvCxnSpPr>
        <p:spPr>
          <a:xfrm rot="5400000" flipH="1" flipV="1">
            <a:off x="2071688" y="4714875"/>
            <a:ext cx="500062" cy="3571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3714750"/>
            <a:ext cx="952500" cy="1981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7126" name="TextBox 34"/>
          <p:cNvSpPr txBox="1">
            <a:spLocks noChangeArrowheads="1"/>
          </p:cNvSpPr>
          <p:nvPr/>
        </p:nvSpPr>
        <p:spPr bwMode="auto">
          <a:xfrm>
            <a:off x="1000125" y="48577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1)</a:t>
            </a:r>
            <a:endParaRPr lang="ru-RU">
              <a:latin typeface="Calibri" pitchFamily="34" charset="0"/>
            </a:endParaRPr>
          </a:p>
        </p:txBody>
      </p:sp>
      <p:sp>
        <p:nvSpPr>
          <p:cNvPr id="47127" name="TextBox 35"/>
          <p:cNvSpPr txBox="1">
            <a:spLocks noChangeArrowheads="1"/>
          </p:cNvSpPr>
          <p:nvPr/>
        </p:nvSpPr>
        <p:spPr bwMode="auto">
          <a:xfrm>
            <a:off x="7143750" y="50720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2)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Використання вікна диспетчера видів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</a:t>
            </a:r>
            <a:r>
              <a:rPr lang="uk-UA" dirty="0" smtClean="0"/>
              <a:t>У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для масштабування призначене спеціальне вікно настройок </a:t>
            </a:r>
            <a:r>
              <a:rPr lang="uk-UA" b="1" dirty="0">
                <a:solidFill>
                  <a:srgbClr val="FF0000"/>
                </a:solidFill>
              </a:rPr>
              <a:t>Диспетчер </a:t>
            </a:r>
            <a:r>
              <a:rPr lang="ru-RU" b="1" dirty="0">
                <a:solidFill>
                  <a:srgbClr val="FF0000"/>
                </a:solidFill>
              </a:rPr>
              <a:t>видов </a:t>
            </a:r>
            <a:r>
              <a:rPr lang="uk-UA" dirty="0"/>
              <a:t>(Диспетчер видів), яке дає змогу: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зберегти параметри перегляду документа (вид документа) під певним іменем для подальшого використання (види </a:t>
            </a:r>
            <a:r>
              <a:rPr lang="uk-UA" dirty="0" smtClean="0"/>
              <a:t>зберігаються </a:t>
            </a:r>
            <a:r>
              <a:rPr lang="uk-UA" dirty="0"/>
              <a:t>разом із документом і доступні після його відкриття);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зберегти варіанти відображення малюнків, які часто </a:t>
            </a:r>
            <a:r>
              <a:rPr lang="uk-UA" dirty="0" smtClean="0"/>
              <a:t>використовуються </a:t>
            </a:r>
            <a:r>
              <a:rPr lang="uk-UA" dirty="0"/>
              <a:t>(інформація, що зберігається, включає рівень масштабу, номер сторінки і положення малюнків на ній);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зберегти масштаби і розташування об'єктів на сторінці та </a:t>
            </a:r>
            <a:r>
              <a:rPr lang="uk-UA" dirty="0" smtClean="0"/>
              <a:t>відновити </a:t>
            </a:r>
            <a:r>
              <a:rPr lang="uk-UA" dirty="0"/>
              <a:t>їх у разі потреби.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Виконати  завдання</a:t>
            </a:r>
            <a:r>
              <a:rPr lang="uk-UA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Відкрити </a:t>
            </a:r>
            <a:r>
              <a:rPr lang="uk-UA" dirty="0"/>
              <a:t>вікно настройок Диспетчер </a:t>
            </a:r>
            <a:r>
              <a:rPr lang="uk-UA" dirty="0" err="1"/>
              <a:t>видов</a:t>
            </a:r>
            <a:r>
              <a:rPr lang="uk-UA" dirty="0"/>
              <a:t> (Диспетчер видів), </a:t>
            </a:r>
            <a:r>
              <a:rPr lang="uk-UA" dirty="0" smtClean="0"/>
              <a:t>показане </a:t>
            </a:r>
            <a:r>
              <a:rPr lang="uk-UA" dirty="0"/>
              <a:t>на </a:t>
            </a:r>
            <a:r>
              <a:rPr lang="uk-UA" dirty="0" smtClean="0"/>
              <a:t>слайді 31, </a:t>
            </a:r>
            <a:r>
              <a:rPr lang="uk-UA" dirty="0"/>
              <a:t>можна за допомогою комбінації клавіш </a:t>
            </a:r>
            <a:r>
              <a:rPr lang="en-US" dirty="0" err="1"/>
              <a:t>Ctri</a:t>
            </a:r>
            <a:r>
              <a:rPr lang="uk-UA" dirty="0"/>
              <a:t>+</a:t>
            </a:r>
            <a:r>
              <a:rPr lang="en-US" dirty="0"/>
              <a:t>F</a:t>
            </a:r>
            <a:r>
              <a:rPr lang="uk-UA" dirty="0"/>
              <a:t>2 або команди </a:t>
            </a:r>
            <a:r>
              <a:rPr lang="uk-UA" dirty="0" err="1" smtClean="0"/>
              <a:t>Инструменты</a:t>
            </a:r>
            <a:r>
              <a:rPr lang="uk-UA" dirty="0" smtClean="0"/>
              <a:t>, Диспетчер </a:t>
            </a:r>
            <a:r>
              <a:rPr lang="uk-UA" dirty="0" err="1"/>
              <a:t>видов</a:t>
            </a:r>
            <a:r>
              <a:rPr lang="uk-UA" dirty="0"/>
              <a:t> (</a:t>
            </a:r>
            <a:r>
              <a:rPr lang="uk-UA" dirty="0" smtClean="0"/>
              <a:t>Інструменти, </a:t>
            </a:r>
            <a:r>
              <a:rPr lang="uk-UA" dirty="0"/>
              <a:t>Диспетчер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видів) чи </a:t>
            </a:r>
            <a:r>
              <a:rPr lang="ru-RU" dirty="0" smtClean="0"/>
              <a:t>Окна, </a:t>
            </a:r>
            <a:r>
              <a:rPr lang="ru-RU" dirty="0"/>
              <a:t>Окна </a:t>
            </a:r>
            <a:r>
              <a:rPr lang="uk-UA" dirty="0" smtClean="0"/>
              <a:t>настройки,</a:t>
            </a:r>
            <a:r>
              <a:rPr lang="ru-RU" dirty="0" smtClean="0"/>
              <a:t> </a:t>
            </a:r>
            <a:r>
              <a:rPr lang="uk-UA" dirty="0"/>
              <a:t>Диспетчер </a:t>
            </a:r>
            <a:r>
              <a:rPr lang="ru-RU" dirty="0"/>
              <a:t>видов </a:t>
            </a:r>
            <a:r>
              <a:rPr lang="uk-UA" dirty="0"/>
              <a:t>(</a:t>
            </a:r>
            <a:r>
              <a:rPr lang="uk-UA" dirty="0" smtClean="0"/>
              <a:t>Вікна,</a:t>
            </a:r>
            <a:r>
              <a:rPr lang="ru-RU" dirty="0" smtClean="0"/>
              <a:t> </a:t>
            </a:r>
            <a:r>
              <a:rPr lang="uk-UA" dirty="0"/>
              <a:t>Вікна </a:t>
            </a:r>
            <a:r>
              <a:rPr lang="uk-UA" dirty="0" smtClean="0"/>
              <a:t>настройки,</a:t>
            </a:r>
            <a:r>
              <a:rPr lang="ru-RU" dirty="0" smtClean="0"/>
              <a:t> </a:t>
            </a:r>
            <a:r>
              <a:rPr lang="uk-UA" dirty="0"/>
              <a:t>Диспетчер видів).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/>
              <a:t>Для того щоб зберегти параметри відображення, слід скористатися </a:t>
            </a:r>
            <a:r>
              <a:rPr lang="uk-UA" dirty="0" smtClean="0"/>
              <a:t>кнопкою       . </a:t>
            </a:r>
            <a:r>
              <a:rPr lang="uk-UA" dirty="0"/>
              <a:t>За допомогою кнопки </a:t>
            </a:r>
            <a:r>
              <a:rPr lang="en-US" dirty="0" smtClean="0"/>
              <a:t> </a:t>
            </a:r>
            <a:r>
              <a:rPr lang="uk-UA" dirty="0"/>
              <a:t>можна видалити виділений у вікні вид. Щоб відобразити сторінку з урахуванням </a:t>
            </a:r>
            <a:r>
              <a:rPr lang="uk-UA" dirty="0" smtClean="0"/>
              <a:t>параметрів</a:t>
            </a:r>
            <a:r>
              <a:rPr lang="uk-UA" dirty="0"/>
              <a:t>, збережених у певному виді, двічі клацніть назву цього виду у вікні настройок.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Поруч </a:t>
            </a:r>
            <a:r>
              <a:rPr lang="uk-UA" dirty="0"/>
              <a:t>з іменем виду в докері ви бачите два значки, які мають вигляд сторінки і лупи. Ці елементи зручно використовувати під часі роботи з багатосторінковими документами. </a:t>
            </a:r>
            <a:r>
              <a:rPr lang="uk-UA" b="1" dirty="0">
                <a:solidFill>
                  <a:srgbClr val="FF0000"/>
                </a:solidFill>
              </a:rPr>
              <a:t>Якщо </a:t>
            </a:r>
            <a:r>
              <a:rPr lang="uk-UA" b="1" dirty="0" smtClean="0">
                <a:solidFill>
                  <a:srgbClr val="FF0000"/>
                </a:solidFill>
              </a:rPr>
              <a:t>активізувати </a:t>
            </a:r>
            <a:r>
              <a:rPr lang="uk-UA" b="1" dirty="0">
                <a:solidFill>
                  <a:srgbClr val="FF0000"/>
                </a:solidFill>
              </a:rPr>
              <a:t>значок у вигляді сторінки, програма відкриє вказану сторінку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документа, а якщо у вигляді лупи </a:t>
            </a:r>
            <a:r>
              <a:rPr lang="ru-RU" b="1" dirty="0">
                <a:solidFill>
                  <a:srgbClr val="FF0000"/>
                </a:solidFill>
              </a:rPr>
              <a:t>— </a:t>
            </a:r>
            <a:r>
              <a:rPr lang="uk-UA" b="1" dirty="0">
                <a:solidFill>
                  <a:srgbClr val="FF0000"/>
                </a:solidFill>
              </a:rPr>
              <a:t>встановить заданий масштаб.</a:t>
            </a:r>
            <a:endParaRPr lang="ru-RU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62DB3-B5BF-42C0-9762-D250D82C95BC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714750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371475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000625"/>
            <a:ext cx="1971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Прокручування зображення</a:t>
            </a:r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2973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700" smtClean="0"/>
              <a:t>	За допомогою інструмента (Рука) можна відобразити на екрані фрагмент, що міститься за межами вікна. Є декілька комбінацій клавіш, які можна використовувати під час роботи з цим інструментом, у кожній з них задіяна клавіша </a:t>
            </a:r>
            <a:r>
              <a:rPr lang="en-US" sz="2700" smtClean="0"/>
              <a:t>Alt</a:t>
            </a:r>
            <a:r>
              <a:rPr lang="uk-UA" sz="2700" smtClean="0"/>
              <a:t>. Утримуючи її та натискаючи клавіші  </a:t>
            </a:r>
            <a:r>
              <a:rPr lang="uk-UA" sz="2700" smtClean="0">
                <a:latin typeface="Cambria Math" pitchFamily="18" charset="0"/>
              </a:rPr>
              <a:t>← </a:t>
            </a:r>
            <a:r>
              <a:rPr lang="uk-UA" sz="2700" smtClean="0"/>
              <a:t>та </a:t>
            </a:r>
            <a:r>
              <a:rPr lang="uk-UA" sz="2700" smtClean="0">
                <a:latin typeface="Cambria Math" pitchFamily="18" charset="0"/>
              </a:rPr>
              <a:t>→</a:t>
            </a:r>
            <a:r>
              <a:rPr lang="ru-RU" sz="2700" smtClean="0"/>
              <a:t>, </a:t>
            </a:r>
            <a:r>
              <a:rPr lang="uk-UA" sz="2700" smtClean="0"/>
              <a:t>можна прокручувати зображення вліво і вправо, а натискаючи клавіші </a:t>
            </a:r>
            <a:r>
              <a:rPr lang="uk-UA" sz="2700" smtClean="0">
                <a:latin typeface="Cambria Math" pitchFamily="18" charset="0"/>
              </a:rPr>
              <a:t>↑ </a:t>
            </a:r>
            <a:r>
              <a:rPr lang="uk-UA" sz="2700" smtClean="0"/>
              <a:t>і </a:t>
            </a:r>
            <a:r>
              <a:rPr lang="uk-UA" sz="2700" smtClean="0">
                <a:latin typeface="Cambria Math" pitchFamily="18" charset="0"/>
              </a:rPr>
              <a:t>↓</a:t>
            </a:r>
            <a:r>
              <a:rPr lang="uk-UA" sz="2700" smtClean="0"/>
              <a:t> </a:t>
            </a:r>
            <a:r>
              <a:rPr lang="ru-RU" sz="2700" smtClean="0"/>
              <a:t>— </a:t>
            </a:r>
            <a:r>
              <a:rPr lang="uk-UA" sz="2700" smtClean="0"/>
              <a:t>вгору і вниз.</a:t>
            </a:r>
            <a:endParaRPr lang="ru-RU" sz="27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E71B-74F3-49B2-9CAF-CC411AE373C9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714875"/>
            <a:ext cx="3000375" cy="1285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6143625" y="571500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Виконання вправи 10.2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Настроювання програми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467042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	</a:t>
            </a:r>
            <a:r>
              <a:rPr lang="en-US" dirty="0" err="1" smtClean="0"/>
              <a:t>CorelDRAW</a:t>
            </a:r>
            <a:r>
              <a:rPr lang="en-US" dirty="0" smtClean="0"/>
              <a:t> </a:t>
            </a:r>
            <a:r>
              <a:rPr lang="uk-UA" dirty="0"/>
              <a:t>дає змогу настроїти майже будь-який елемент </a:t>
            </a:r>
            <a:r>
              <a:rPr lang="uk-UA" dirty="0" smtClean="0"/>
              <a:t>інтерфейсу </a:t>
            </a:r>
            <a:r>
              <a:rPr lang="uk-UA" dirty="0"/>
              <a:t>користувача, зокрема меню, інструментальні панелі й вікна, вигляд рядка стану та інформацію в ньому, комбінації </a:t>
            </a:r>
            <a:r>
              <a:rPr lang="uk-UA" dirty="0" err="1"/>
              <a:t>клавші</a:t>
            </a:r>
            <a:r>
              <a:rPr lang="uk-UA" dirty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Потреба </a:t>
            </a:r>
            <a:r>
              <a:rPr lang="uk-UA" dirty="0"/>
              <a:t>у раціоналізації роботи будь-якої програми виникає лише через деякий час, необхідний для того, щоб набути потрібних </a:t>
            </a:r>
            <a:r>
              <a:rPr lang="uk-UA" dirty="0" smtClean="0"/>
              <a:t>навичок</a:t>
            </a:r>
            <a:r>
              <a:rPr lang="uk-UA" dirty="0"/>
              <a:t>. Проте настроїти параметри програми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і зробити її зручнішою для роботи над конкретним проектом може навіть користувач-початківець, який має мінімальні знання та досвід</a:t>
            </a:r>
            <a:r>
              <a:rPr lang="uk-UA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/>
              <a:t>		</a:t>
            </a:r>
            <a:r>
              <a:rPr lang="uk-UA" dirty="0" smtClean="0"/>
              <a:t>Щоб </a:t>
            </a:r>
            <a:r>
              <a:rPr lang="uk-UA" dirty="0"/>
              <a:t>настроїти програму відповідно до своїх потреб, установіть необхідні параметри в діалоговому вікні </a:t>
            </a:r>
            <a:r>
              <a:rPr lang="ru-RU" dirty="0"/>
              <a:t>Параметры </a:t>
            </a:r>
            <a:r>
              <a:rPr lang="uk-UA" dirty="0"/>
              <a:t>(Параметри), яке відкривається за допомогою команди </a:t>
            </a:r>
            <a:r>
              <a:rPr lang="ru-RU" dirty="0" smtClean="0"/>
              <a:t>Инструменты, </a:t>
            </a:r>
            <a:r>
              <a:rPr lang="ru-RU" dirty="0"/>
              <a:t>Параметры </a:t>
            </a:r>
            <a:r>
              <a:rPr lang="uk-UA" dirty="0"/>
              <a:t>(</a:t>
            </a:r>
            <a:r>
              <a:rPr lang="uk-UA" dirty="0" smtClean="0"/>
              <a:t>Інструменти,</a:t>
            </a:r>
            <a:r>
              <a:rPr lang="ru-RU" dirty="0" smtClean="0"/>
              <a:t> </a:t>
            </a:r>
            <a:r>
              <a:rPr lang="uk-UA" dirty="0"/>
              <a:t>Параметри). Параметри, що тут встановлюються, поділено на три категорії, кожній з яких відповідає окремий </a:t>
            </a:r>
            <a:r>
              <a:rPr lang="uk-UA" dirty="0" smtClean="0"/>
              <a:t>розділ вікна</a:t>
            </a:r>
            <a:r>
              <a:rPr lang="ru-RU" dirty="0" smtClean="0"/>
              <a:t>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Рабочее пространство </a:t>
            </a:r>
            <a:r>
              <a:rPr lang="uk-UA" dirty="0"/>
              <a:t>(Робочий простір) </a:t>
            </a:r>
            <a:r>
              <a:rPr lang="ru-RU" dirty="0"/>
              <a:t>— </a:t>
            </a:r>
            <a:r>
              <a:rPr lang="uk-UA" dirty="0"/>
              <a:t>настроювання </a:t>
            </a:r>
            <a:r>
              <a:rPr lang="uk-UA" dirty="0" smtClean="0"/>
              <a:t>інтерфейсу</a:t>
            </a:r>
            <a:r>
              <a:rPr lang="uk-UA" dirty="0"/>
              <a:t>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Документ</a:t>
            </a:r>
            <a:r>
              <a:rPr lang="uk-UA" dirty="0"/>
              <a:t> (Документ) </a:t>
            </a:r>
            <a:r>
              <a:rPr lang="ru-RU" dirty="0"/>
              <a:t>— </a:t>
            </a:r>
            <a:r>
              <a:rPr lang="uk-UA" dirty="0"/>
              <a:t>настроювання параметрів документів;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Общие </a:t>
            </a:r>
            <a:r>
              <a:rPr lang="uk-UA" dirty="0"/>
              <a:t>(Загальні) </a:t>
            </a:r>
            <a:r>
              <a:rPr lang="ru-RU" dirty="0"/>
              <a:t>— </a:t>
            </a:r>
            <a:r>
              <a:rPr lang="uk-UA" dirty="0"/>
              <a:t>настроювання параметрів друку, експорту та імпорту файлів.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Усі </a:t>
            </a:r>
            <a:r>
              <a:rPr lang="uk-UA" dirty="0"/>
              <a:t>параметри поділено на групи за їхніми функціональними </a:t>
            </a:r>
            <a:r>
              <a:rPr lang="uk-UA" dirty="0" smtClean="0"/>
              <a:t>ознаками</a:t>
            </a:r>
            <a:r>
              <a:rPr lang="uk-UA" dirty="0"/>
              <a:t>, для кожної з яких відведено окрему вкладку. Ви можете змінити структуру меню, вигляд панелей інструментів і колірної палітри, оптимізувати роботу з пам'яттю і тимчасовими файлами, встановити параметри редагування й перевірки орфографії тощо. Проте пам'ятайте, що ваші дії з настроювання програми </a:t>
            </a:r>
            <a:r>
              <a:rPr lang="uk-UA" dirty="0" smtClean="0"/>
              <a:t>мають бути </a:t>
            </a:r>
            <a:r>
              <a:rPr lang="uk-UA" dirty="0"/>
              <a:t>продуманими, оскільки в разі змінення більшості панелей інструментів чи, скажімо, комбінацій клавіш іншим користувачам буде </a:t>
            </a:r>
            <a:r>
              <a:rPr lang="uk-UA" dirty="0" smtClean="0"/>
              <a:t> </a:t>
            </a:r>
            <a:r>
              <a:rPr lang="uk-UA" dirty="0"/>
              <a:t>складно працювати з вашою версією інтерфейсу </a:t>
            </a:r>
            <a:r>
              <a:rPr lang="en-US" dirty="0" err="1"/>
              <a:t>CorelDRAW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C4D4-232E-496D-9E5C-7C6012A0690E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Категорії параметрів </a:t>
            </a:r>
            <a:endParaRPr lang="ru-RU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4038600" cy="2984500"/>
          </a:xfrm>
        </p:spPr>
      </p:pic>
      <p:pic>
        <p:nvPicPr>
          <p:cNvPr id="512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428750"/>
            <a:ext cx="4038600" cy="3001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B003-5EA6-4283-96C3-3BD31801F5E2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286125"/>
            <a:ext cx="4110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4438" y="3571875"/>
            <a:ext cx="22145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Робочий простір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38" y="5214938"/>
            <a:ext cx="121443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Загальні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429500" y="2786063"/>
            <a:ext cx="13573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Документ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Інтерфейс </a:t>
            </a:r>
            <a:r>
              <a:rPr lang="en-US" smtClean="0"/>
              <a:t>CorelDRAW </a:t>
            </a:r>
            <a:r>
              <a:rPr lang="uk-UA" smtClean="0"/>
              <a:t>Х4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3429000" cy="498633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Після </a:t>
            </a:r>
            <a:r>
              <a:rPr lang="uk-UA" b="1" dirty="0"/>
              <a:t>запуску </a:t>
            </a:r>
            <a:r>
              <a:rPr lang="en-US" b="1" dirty="0" err="1"/>
              <a:t>CorelDRAW</a:t>
            </a:r>
            <a:r>
              <a:rPr lang="en-US" b="1" dirty="0"/>
              <a:t> </a:t>
            </a:r>
            <a:r>
              <a:rPr lang="uk-UA" b="1" dirty="0"/>
              <a:t>Х4 відкривається вікно </a:t>
            </a:r>
            <a:r>
              <a:rPr lang="uk-UA" b="1" dirty="0" err="1"/>
              <a:t>Быстрый</a:t>
            </a:r>
            <a:r>
              <a:rPr lang="uk-UA" b="1" dirty="0"/>
              <a:t> </a:t>
            </a:r>
            <a:r>
              <a:rPr lang="ru-RU" b="1" dirty="0"/>
              <a:t>запуск </a:t>
            </a:r>
            <a:r>
              <a:rPr lang="uk-UA" b="1" dirty="0"/>
              <a:t>(Швидкий запуск) із посиланнями, що дають змогу обрати варіант початку роботи з програмою </a:t>
            </a:r>
            <a:r>
              <a:rPr lang="ru-RU" b="1" dirty="0" smtClean="0"/>
              <a:t>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</a:rPr>
              <a:t>Новый пустой документ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(Новий пустий документ) </a:t>
            </a:r>
            <a:r>
              <a:rPr lang="ru-RU" b="1" dirty="0"/>
              <a:t>— </a:t>
            </a:r>
            <a:r>
              <a:rPr lang="uk-UA" b="1" dirty="0" smtClean="0"/>
              <a:t>відображення </a:t>
            </a:r>
            <a:r>
              <a:rPr lang="uk-UA" b="1" dirty="0"/>
              <a:t>вікна нового документа.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</a:rPr>
              <a:t>Создать из шаблона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(Створити з шаблону) </a:t>
            </a:r>
            <a:r>
              <a:rPr lang="ru-RU" b="1" dirty="0"/>
              <a:t>— </a:t>
            </a:r>
            <a:r>
              <a:rPr lang="uk-UA" b="1" dirty="0"/>
              <a:t>запуск майстра створення документа на основі шаблону.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</a:rPr>
              <a:t>Просмотр недавно используемых документов </a:t>
            </a:r>
            <a:r>
              <a:rPr lang="uk-UA" b="1" dirty="0"/>
              <a:t>(Перегляд нещодавно використаних документів) </a:t>
            </a:r>
            <a:r>
              <a:rPr lang="ru-RU" b="1" dirty="0"/>
              <a:t>— </a:t>
            </a:r>
            <a:r>
              <a:rPr lang="uk-UA" b="1" dirty="0"/>
              <a:t>завантаження малюнка, який використовувався під час останнього сеансу.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err="1">
                <a:solidFill>
                  <a:srgbClr val="FF0000"/>
                </a:solidFill>
              </a:rPr>
              <a:t>Открыть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другой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(Відкрити інший) — кнопка, після клацання якої відображується діалогове вікно, що надає можливість </a:t>
            </a:r>
            <a:r>
              <a:rPr lang="uk-UA" b="1" dirty="0" smtClean="0"/>
              <a:t>вибрати </a:t>
            </a:r>
            <a:r>
              <a:rPr lang="uk-UA" b="1" dirty="0"/>
              <a:t>файл для його відкриття в </a:t>
            </a:r>
            <a:r>
              <a:rPr lang="en-US" b="1" dirty="0" err="1"/>
              <a:t>CorelDRAW</a:t>
            </a:r>
            <a:r>
              <a:rPr lang="uk-UA" b="1" dirty="0"/>
              <a:t>.</a:t>
            </a: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6963" y="1814513"/>
            <a:ext cx="5364162" cy="31861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FCF92-2CBB-4102-B6F2-397354CF1A8E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Головне вікно програми </a:t>
            </a:r>
            <a:r>
              <a:rPr lang="en-US" dirty="0" err="1" smtClean="0"/>
              <a:t>CorelDRAW</a:t>
            </a:r>
            <a:r>
              <a:rPr lang="en-US" dirty="0" smtClean="0"/>
              <a:t> Х4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557338"/>
            <a:ext cx="5603875" cy="452596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7D894-34EF-4A26-A0DB-CBE5B89D463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214313" y="1357313"/>
            <a:ext cx="2071687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Для знайомства та початку роботи з </a:t>
            </a:r>
            <a:r>
              <a:rPr lang="en-US">
                <a:latin typeface="Calibri" pitchFamily="34" charset="0"/>
              </a:rPr>
              <a:t>CorelDRAW</a:t>
            </a:r>
            <a:r>
              <a:rPr lang="uk-UA">
                <a:latin typeface="Calibri" pitchFamily="34" charset="0"/>
              </a:rPr>
              <a:t>, слід клацнути значок </a:t>
            </a:r>
            <a:r>
              <a:rPr lang="uk-UA">
                <a:solidFill>
                  <a:srgbClr val="FF0000"/>
                </a:solidFill>
                <a:latin typeface="Calibri" pitchFamily="34" charset="0"/>
              </a:rPr>
              <a:t>Новый пустой документ </a:t>
            </a:r>
            <a:r>
              <a:rPr lang="uk-UA">
                <a:latin typeface="Calibri" pitchFamily="34" charset="0"/>
              </a:rPr>
              <a:t>(Новий пустий документ), і після завантаження програми відкриється її головне вікно з основними елементами інтерфейсу користувача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Головне вікно програми </a:t>
            </a:r>
            <a:r>
              <a:rPr lang="en-US" dirty="0" err="1" smtClean="0"/>
              <a:t>CorelDRAW</a:t>
            </a:r>
            <a:r>
              <a:rPr lang="en-US" dirty="0" smtClean="0"/>
              <a:t> Х4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0225" cy="498633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У </a:t>
            </a:r>
            <a:r>
              <a:rPr lang="uk-UA" dirty="0"/>
              <a:t>верхній частині вікна програми, як і в інших прикладних </a:t>
            </a:r>
            <a:r>
              <a:rPr lang="uk-UA" dirty="0" smtClean="0"/>
              <a:t>програмах </a:t>
            </a:r>
            <a:r>
              <a:rPr lang="en-US" dirty="0"/>
              <a:t>Windows</a:t>
            </a:r>
            <a:r>
              <a:rPr lang="ru-RU" dirty="0"/>
              <a:t>, </a:t>
            </a:r>
            <a:r>
              <a:rPr lang="uk-UA" dirty="0"/>
              <a:t>розташований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рядок заголовка</a:t>
            </a:r>
            <a:r>
              <a:rPr lang="ru-RU" dirty="0"/>
              <a:t>. </a:t>
            </a:r>
            <a:r>
              <a:rPr lang="uk-UA" dirty="0"/>
              <a:t>У ньому </a:t>
            </a:r>
            <a:r>
              <a:rPr lang="uk-UA" dirty="0" smtClean="0"/>
              <a:t>відображуються </a:t>
            </a:r>
            <a:r>
              <a:rPr lang="uk-UA" dirty="0"/>
              <a:t>назва програми та ім'я відкритого документа. За іменем документа у рядку заголовка можна визначити, чи було збережено цей документ: ім'я </a:t>
            </a:r>
            <a:r>
              <a:rPr lang="uk-UA" dirty="0" smtClean="0"/>
              <a:t>Рисунок1 </a:t>
            </a:r>
            <a:r>
              <a:rPr lang="uk-UA" dirty="0"/>
              <a:t>(Малюнок </a:t>
            </a:r>
            <a:r>
              <a:rPr lang="ru-RU" dirty="0"/>
              <a:t>1), </a:t>
            </a:r>
            <a:r>
              <a:rPr lang="uk-UA" dirty="0"/>
              <a:t>яке присвоюється за </a:t>
            </a:r>
            <a:r>
              <a:rPr lang="uk-UA" dirty="0" smtClean="0"/>
              <a:t>умовчанням</a:t>
            </a:r>
            <a:r>
              <a:rPr lang="uk-UA" dirty="0"/>
              <a:t>, свідчить про те, що документ відкрито вперше.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Під </a:t>
            </a:r>
            <a:r>
              <a:rPr lang="uk-UA" dirty="0"/>
              <a:t>рядком заголовка розташовано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рядок меню</a:t>
            </a:r>
            <a:r>
              <a:rPr lang="ru-RU" dirty="0"/>
              <a:t>. </a:t>
            </a:r>
            <a:r>
              <a:rPr lang="uk-UA" dirty="0"/>
              <a:t>За умовчанням він містить назви </a:t>
            </a:r>
            <a:r>
              <a:rPr lang="uk-UA" b="1" dirty="0">
                <a:solidFill>
                  <a:srgbClr val="FF0000"/>
                </a:solidFill>
              </a:rPr>
              <a:t>дванадцяти меню</a:t>
            </a:r>
            <a:r>
              <a:rPr lang="uk-UA" dirty="0"/>
              <a:t>, які поєднують у собі схожі за призначенням команди.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Простір</a:t>
            </a:r>
            <a:r>
              <a:rPr lang="uk-UA" dirty="0"/>
              <a:t>, на якому малюють і редагують об'єкти, називається</a:t>
            </a:r>
            <a:r>
              <a:rPr lang="uk-UA" i="1" dirty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робочою </a:t>
            </a:r>
            <a:r>
              <a:rPr lang="uk-UA" b="1" i="1" dirty="0">
                <a:solidFill>
                  <a:srgbClr val="FF0000"/>
                </a:solidFill>
              </a:rPr>
              <a:t>областю</a:t>
            </a:r>
            <a:r>
              <a:rPr lang="uk-UA" b="1" dirty="0">
                <a:solidFill>
                  <a:srgbClr val="FF0000"/>
                </a:solidFill>
              </a:rPr>
              <a:t> або</a:t>
            </a:r>
            <a:r>
              <a:rPr lang="uk-UA" b="1" i="1" dirty="0">
                <a:solidFill>
                  <a:srgbClr val="FF0000"/>
                </a:solidFill>
              </a:rPr>
              <a:t> вікном ілюстрації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r>
              <a:rPr lang="uk-UA" dirty="0"/>
              <a:t>Усі елементи всередині </a:t>
            </a:r>
            <a:r>
              <a:rPr lang="uk-UA" dirty="0" smtClean="0"/>
              <a:t>рамки</a:t>
            </a:r>
            <a:r>
              <a:rPr lang="uk-UA" dirty="0"/>
              <a:t>, яка обмежує робочу область, можна вивести на друк. Та це </a:t>
            </a:r>
            <a:r>
              <a:rPr lang="uk-UA" dirty="0" smtClean="0"/>
              <a:t>не </a:t>
            </a:r>
            <a:r>
              <a:rPr lang="uk-UA" dirty="0"/>
              <a:t>означає, що створювати зображення можна лише в зазначеному </a:t>
            </a:r>
            <a:r>
              <a:rPr lang="uk-UA" dirty="0" smtClean="0"/>
              <a:t>вікні. </a:t>
            </a:r>
            <a:r>
              <a:rPr lang="uk-UA" dirty="0"/>
              <a:t>Якщо деякі об'єкти </a:t>
            </a:r>
            <a:r>
              <a:rPr lang="uk-UA" dirty="0" smtClean="0"/>
              <a:t>будуть використовуватися </a:t>
            </a:r>
            <a:r>
              <a:rPr lang="uk-UA" dirty="0"/>
              <a:t>як допоміжні </a:t>
            </a:r>
            <a:r>
              <a:rPr lang="uk-UA" dirty="0" smtClean="0"/>
              <a:t>засоби</a:t>
            </a:r>
            <a:r>
              <a:rPr lang="uk-UA" dirty="0"/>
              <a:t>, </a:t>
            </a:r>
            <a:r>
              <a:rPr lang="uk-UA" dirty="0" smtClean="0"/>
              <a:t>їх можна розташувати </a:t>
            </a:r>
            <a:r>
              <a:rPr lang="uk-UA" dirty="0"/>
              <a:t>за межами вікна ілюстрації.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Якщо </a:t>
            </a:r>
            <a:r>
              <a:rPr lang="uk-UA" dirty="0"/>
              <a:t>двічі клацнути рамку сторінки, відкриється </a:t>
            </a:r>
            <a:r>
              <a:rPr lang="uk-UA" dirty="0" smtClean="0"/>
              <a:t>діалогове </a:t>
            </a:r>
            <a:r>
              <a:rPr lang="uk-UA" dirty="0"/>
              <a:t>вікно, в якому можна задати її параметри.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611313"/>
            <a:ext cx="4714875" cy="37322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09900-2415-4A4A-AF72-A743BFCB7147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Головне вікно програми </a:t>
            </a:r>
            <a:r>
              <a:rPr lang="en-US" dirty="0" err="1" smtClean="0"/>
              <a:t>CorelDRAW</a:t>
            </a:r>
            <a:r>
              <a:rPr lang="en-US" dirty="0" smtClean="0"/>
              <a:t> Х4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en-US" dirty="0" err="1" smtClean="0"/>
              <a:t>CorelDRAW</a:t>
            </a:r>
            <a:r>
              <a:rPr lang="en-US" dirty="0" smtClean="0"/>
              <a:t> </a:t>
            </a:r>
            <a:r>
              <a:rPr lang="uk-UA" dirty="0"/>
              <a:t>надає користувачу велику кількість панелей </a:t>
            </a:r>
            <a:r>
              <a:rPr lang="uk-UA" dirty="0" smtClean="0"/>
              <a:t>інструментів</a:t>
            </a:r>
            <a:r>
              <a:rPr lang="uk-UA" dirty="0"/>
              <a:t>. Доцільність відображення будь-якої з них залежить від ситуації.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Під </a:t>
            </a:r>
            <a:r>
              <a:rPr lang="uk-UA" dirty="0"/>
              <a:t>рядком меню розташовано дві основні панелі —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Стандарт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smtClean="0"/>
              <a:t>Стандарт</a:t>
            </a:r>
            <a:r>
              <a:rPr lang="uk-UA" dirty="0"/>
              <a:t>)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Панель </a:t>
            </a:r>
            <a:r>
              <a:rPr lang="uk-UA" dirty="0" err="1"/>
              <a:t>свойств</a:t>
            </a:r>
            <a:r>
              <a:rPr lang="uk-UA" dirty="0"/>
              <a:t> (Панель властивостей),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а </a:t>
            </a:r>
            <a:r>
              <a:rPr lang="uk-UA" dirty="0"/>
              <a:t>вздовж лівої межі головного вікна — панель Набор </a:t>
            </a:r>
            <a:r>
              <a:rPr lang="uk-UA" dirty="0" err="1"/>
              <a:t>инструментов</a:t>
            </a:r>
            <a:r>
              <a:rPr lang="uk-UA" dirty="0"/>
              <a:t> (Набір інструментів</a:t>
            </a:r>
            <a:r>
              <a:rPr lang="uk-UA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53573-449C-4D97-90AB-D520E498988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928938"/>
            <a:ext cx="6172200" cy="2952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8258175" cy="342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2071688"/>
            <a:ext cx="304800" cy="4305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Головне вікно програми </a:t>
            </a:r>
            <a:r>
              <a:rPr lang="en-US" dirty="0" err="1" smtClean="0"/>
              <a:t>CorelDRAW</a:t>
            </a:r>
            <a:r>
              <a:rPr lang="en-US" dirty="0" smtClean="0"/>
              <a:t> Х4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27175"/>
            <a:ext cx="8858250" cy="347345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uk-UA" sz="2900" b="1" dirty="0" smtClean="0">
                <a:solidFill>
                  <a:srgbClr val="FF0000"/>
                </a:solidFill>
              </a:rPr>
              <a:t>Стандартна </a:t>
            </a:r>
            <a:r>
              <a:rPr lang="uk-UA" sz="2900" b="1" dirty="0">
                <a:solidFill>
                  <a:srgbClr val="FF0000"/>
                </a:solidFill>
              </a:rPr>
              <a:t>панель </a:t>
            </a:r>
            <a:r>
              <a:rPr lang="uk-UA" sz="2900" dirty="0"/>
              <a:t>забезпечує зручний і швидкий доступ до </a:t>
            </a:r>
            <a:r>
              <a:rPr lang="uk-UA" sz="2900" dirty="0" smtClean="0"/>
              <a:t>багатьох </a:t>
            </a:r>
            <a:r>
              <a:rPr lang="uk-UA" sz="2900" dirty="0"/>
              <a:t>функцій </a:t>
            </a:r>
            <a:r>
              <a:rPr lang="en-US" sz="2900" dirty="0" err="1"/>
              <a:t>CorelDRAW</a:t>
            </a:r>
            <a:r>
              <a:rPr lang="ru-RU" sz="2900" dirty="0"/>
              <a:t>. 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		</a:t>
            </a:r>
            <a:r>
              <a:rPr lang="uk-UA" sz="2900" b="1" dirty="0" smtClean="0"/>
              <a:t>Кнопка </a:t>
            </a:r>
            <a:r>
              <a:rPr lang="uk-UA" sz="2900" b="1" dirty="0"/>
              <a:t>кожного інструмента має </a:t>
            </a:r>
            <a:r>
              <a:rPr lang="uk-UA" sz="2900" b="1" dirty="0" smtClean="0"/>
              <a:t>назву </a:t>
            </a:r>
            <a:r>
              <a:rPr lang="ru-RU" sz="2900" b="1" dirty="0"/>
              <a:t>— </a:t>
            </a:r>
            <a:r>
              <a:rPr lang="uk-UA" sz="2900" b="1" dirty="0"/>
              <a:t>вона відобразиться, якщо ви ненадовго затримаєте </a:t>
            </a:r>
            <a:r>
              <a:rPr lang="uk-UA" sz="2900" b="1" dirty="0" smtClean="0"/>
              <a:t>вказівник </a:t>
            </a:r>
            <a:r>
              <a:rPr lang="uk-UA" sz="2900" b="1" dirty="0"/>
              <a:t>миші на цій кнопці (не клацаючи!). </a:t>
            </a:r>
            <a:r>
              <a:rPr lang="uk-UA" sz="2900" dirty="0"/>
              <a:t>Призначення кнопок </a:t>
            </a:r>
            <a:r>
              <a:rPr lang="uk-UA" sz="2900" dirty="0" smtClean="0"/>
              <a:t>стандартної </a:t>
            </a:r>
            <a:r>
              <a:rPr lang="uk-UA" sz="2900" dirty="0"/>
              <a:t>панелі інструментів те саме, що й у більшості сучасних програмних </a:t>
            </a:r>
            <a:r>
              <a:rPr lang="uk-UA" sz="2900" dirty="0" smtClean="0"/>
              <a:t>продуктів.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b="1" dirty="0" smtClean="0">
                <a:solidFill>
                  <a:srgbClr val="FF0000"/>
                </a:solidFill>
              </a:rPr>
              <a:t>		Панель </a:t>
            </a:r>
            <a:r>
              <a:rPr lang="uk-UA" sz="2900" b="1" dirty="0">
                <a:solidFill>
                  <a:srgbClr val="FF0000"/>
                </a:solidFill>
              </a:rPr>
              <a:t>властивостей </a:t>
            </a:r>
            <a:r>
              <a:rPr lang="uk-UA" sz="2900" dirty="0"/>
              <a:t>забезпечує швидке виконання операцій </a:t>
            </a:r>
            <a:r>
              <a:rPr lang="uk-UA" sz="2900" dirty="0" smtClean="0"/>
              <a:t>оброблення </a:t>
            </a:r>
            <a:r>
              <a:rPr lang="uk-UA" sz="2900" dirty="0"/>
              <a:t>виділеного об'єкта. Використання цієї панелі </a:t>
            </a:r>
            <a:r>
              <a:rPr lang="uk-UA" sz="2900" dirty="0" smtClean="0"/>
              <a:t>позбавляє </a:t>
            </a:r>
            <a:r>
              <a:rPr lang="uk-UA" sz="2900" dirty="0"/>
              <a:t>необхідності звертатися до багатьох команд меню, а також шукати потрібний засіб у численних </a:t>
            </a:r>
            <a:r>
              <a:rPr lang="uk-UA" sz="2900" dirty="0" err="1"/>
              <a:t>пристиковуваних</a:t>
            </a:r>
            <a:r>
              <a:rPr lang="uk-UA" sz="2900" dirty="0"/>
              <a:t> і </a:t>
            </a:r>
            <a:r>
              <a:rPr lang="uk-UA" sz="2900" dirty="0" smtClean="0"/>
              <a:t>діалогових </a:t>
            </a:r>
            <a:r>
              <a:rPr lang="uk-UA" sz="2900" dirty="0"/>
              <a:t>вікнах. Ця панель є інтерактивною: на ній відображуються властивості поточного об'єкта чи інструмента, тобто після того як користувач виділить інший об'єкт або вибере інструмент, її вміст буде змінено</a:t>
            </a:r>
            <a:r>
              <a:rPr lang="uk-UA" sz="29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/>
              <a:t>		Панель </a:t>
            </a:r>
            <a:r>
              <a:rPr lang="uk-UA" sz="2900" dirty="0"/>
              <a:t>властивостей, як і будь-яку іншу панель </a:t>
            </a:r>
            <a:r>
              <a:rPr lang="uk-UA" sz="2900" dirty="0" smtClean="0"/>
              <a:t>інструментів</a:t>
            </a:r>
            <a:r>
              <a:rPr lang="uk-UA" sz="2900" dirty="0"/>
              <a:t>, можна переміщувати екраном.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/>
              <a:t>		Основні </a:t>
            </a:r>
            <a:r>
              <a:rPr lang="uk-UA" sz="2900" dirty="0"/>
              <a:t>інструменти програми, розташовані на панелі </a:t>
            </a:r>
            <a:r>
              <a:rPr lang="uk-UA" sz="2900" b="1" dirty="0">
                <a:solidFill>
                  <a:srgbClr val="FF0000"/>
                </a:solidFill>
              </a:rPr>
              <a:t>Набор </a:t>
            </a:r>
            <a:r>
              <a:rPr lang="uk-UA" sz="2900" b="1" dirty="0" err="1">
                <a:solidFill>
                  <a:srgbClr val="FF0000"/>
                </a:solidFill>
              </a:rPr>
              <a:t>инструментов</a:t>
            </a:r>
            <a:r>
              <a:rPr lang="uk-UA" sz="2900" b="1" dirty="0">
                <a:solidFill>
                  <a:srgbClr val="FF0000"/>
                </a:solidFill>
              </a:rPr>
              <a:t> </a:t>
            </a:r>
            <a:r>
              <a:rPr lang="uk-UA" sz="2900" dirty="0"/>
              <a:t>(Набір </a:t>
            </a:r>
            <a:r>
              <a:rPr lang="uk-UA" sz="2900" dirty="0" smtClean="0"/>
              <a:t>інструментів</a:t>
            </a:r>
            <a:r>
              <a:rPr lang="uk-UA" sz="2900" dirty="0"/>
              <a:t>), яка дає змогу змінити режим роботи (наприклад, із </a:t>
            </a:r>
            <a:r>
              <a:rPr lang="uk-UA" sz="2900" dirty="0" smtClean="0"/>
              <a:t>режиму </a:t>
            </a:r>
            <a:r>
              <a:rPr lang="uk-UA" sz="2900" dirty="0"/>
              <a:t>малювання кіл перейти в режим виділення об'єктів), </a:t>
            </a:r>
            <a:r>
              <a:rPr lang="uk-UA" sz="2900" dirty="0" smtClean="0"/>
              <a:t>масштаб </a:t>
            </a:r>
            <a:r>
              <a:rPr lang="uk-UA" sz="2900" dirty="0"/>
              <a:t>перегляду, вибрати допоміжні засоби. Інструменти об'єднано в групи, і щоб дізнатися, які саме інструменти входять до певної групи, клацніть </a:t>
            </a:r>
            <a:r>
              <a:rPr lang="uk-UA" sz="2900" b="1" dirty="0"/>
              <a:t>значок у вигляді чорного </a:t>
            </a:r>
            <a:r>
              <a:rPr lang="uk-UA" sz="2900" b="1" dirty="0" smtClean="0"/>
              <a:t>трикутника.</a:t>
            </a:r>
            <a:endParaRPr lang="ru-RU" sz="29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478D-1E0E-4B5B-B3FB-DE5216C42393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5000625"/>
            <a:ext cx="2209800" cy="1362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Палітра кольорів</a:t>
            </a:r>
            <a:endParaRPr lang="ru-RU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27175"/>
            <a:ext cx="7643813" cy="24018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Фарбування </a:t>
            </a:r>
            <a:r>
              <a:rPr lang="uk-UA" dirty="0"/>
              <a:t>об'єктів і змінення кольору контурів </a:t>
            </a:r>
            <a:r>
              <a:rPr lang="uk-UA" dirty="0" smtClean="0"/>
              <a:t>здійснюються </a:t>
            </a:r>
            <a:r>
              <a:rPr lang="uk-UA" dirty="0"/>
              <a:t>з допомогою</a:t>
            </a:r>
            <a:r>
              <a:rPr lang="uk-UA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палітри кольорів</a:t>
            </a:r>
            <a:r>
              <a:rPr lang="uk-UA" dirty="0"/>
              <a:t>, яку за умовчанням </a:t>
            </a:r>
            <a:r>
              <a:rPr lang="uk-UA" dirty="0" smtClean="0"/>
              <a:t>розташовано </a:t>
            </a:r>
            <a:r>
              <a:rPr lang="uk-UA" dirty="0"/>
              <a:t>вздовж правої межі вікна </a:t>
            </a:r>
            <a:r>
              <a:rPr lang="uk-UA" dirty="0" smtClean="0"/>
              <a:t> </a:t>
            </a:r>
            <a:r>
              <a:rPr lang="uk-UA" dirty="0"/>
              <a:t>Від самого </a:t>
            </a:r>
            <a:r>
              <a:rPr lang="uk-UA" dirty="0" smtClean="0"/>
              <a:t>початку </a:t>
            </a:r>
            <a:r>
              <a:rPr lang="uk-UA" dirty="0"/>
              <a:t>ви бачите лише частину кольорів палітри, решту можна побачити, скориставшись смугою прокручування або </a:t>
            </a:r>
            <a:r>
              <a:rPr lang="uk-UA" dirty="0" smtClean="0"/>
              <a:t>розкривши </a:t>
            </a:r>
            <a:r>
              <a:rPr lang="uk-UA" dirty="0"/>
              <a:t>палітру повністю.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Програма </a:t>
            </a:r>
            <a:r>
              <a:rPr lang="en-US" dirty="0" err="1"/>
              <a:t>CorelDRAW</a:t>
            </a:r>
            <a:r>
              <a:rPr lang="en-US" dirty="0"/>
              <a:t> </a:t>
            </a:r>
            <a:r>
              <a:rPr lang="uk-UA" dirty="0"/>
              <a:t>підтримує </a:t>
            </a:r>
            <a:r>
              <a:rPr lang="uk-UA" dirty="0" smtClean="0"/>
              <a:t>великий </a:t>
            </a:r>
            <a:r>
              <a:rPr lang="uk-UA" dirty="0"/>
              <a:t>набір палітр, їх вибір для відображення на екрані здійснюється </a:t>
            </a:r>
            <a:r>
              <a:rPr lang="ru-RU" dirty="0"/>
              <a:t>в </a:t>
            </a:r>
            <a:r>
              <a:rPr lang="ru-RU" dirty="0" err="1"/>
              <a:t>підменю</a:t>
            </a:r>
            <a:r>
              <a:rPr lang="ru-RU" dirty="0"/>
              <a:t> </a:t>
            </a:r>
            <a:r>
              <a:rPr lang="ru-RU" dirty="0" smtClean="0"/>
              <a:t>Окно, Цветовые </a:t>
            </a:r>
            <a:r>
              <a:rPr lang="ru-RU" dirty="0"/>
              <a:t>палитры </a:t>
            </a:r>
            <a:r>
              <a:rPr lang="uk-UA" dirty="0"/>
              <a:t>(</a:t>
            </a:r>
            <a:r>
              <a:rPr lang="uk-UA" dirty="0" smtClean="0"/>
              <a:t>Вікно,</a:t>
            </a:r>
            <a:r>
              <a:rPr lang="ru-RU" dirty="0" smtClean="0"/>
              <a:t> </a:t>
            </a:r>
            <a:r>
              <a:rPr lang="uk-UA" dirty="0"/>
              <a:t>Колірні палітри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38245-9111-441C-8CFC-DC7A5CD13D81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285750" cy="5086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357313"/>
            <a:ext cx="714375" cy="5000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857625"/>
            <a:ext cx="31289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2703</Words>
  <Application>Microsoft Office PowerPoint</Application>
  <PresentationFormat>Экран (4:3)</PresentationFormat>
  <Paragraphs>270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Тема Office</vt:lpstr>
      <vt:lpstr>Основи комп'ютерної графіки</vt:lpstr>
      <vt:lpstr>CorelDRAW</vt:lpstr>
      <vt:lpstr>Страрт  програми</vt:lpstr>
      <vt:lpstr>Інтерфейс CorelDRAW Х4</vt:lpstr>
      <vt:lpstr>Головне вікно програми CorelDRAW Х4 </vt:lpstr>
      <vt:lpstr>Головне вікно програми CorelDRAW Х4 </vt:lpstr>
      <vt:lpstr>Головне вікно програми CorelDRAW Х4 </vt:lpstr>
      <vt:lpstr>Головне вікно програми CorelDRAW Х4 </vt:lpstr>
      <vt:lpstr>Палітра кольорів</vt:lpstr>
      <vt:lpstr>Рядок стану</vt:lpstr>
      <vt:lpstr>Елементи головного вікна</vt:lpstr>
      <vt:lpstr>Елементи головного вікна</vt:lpstr>
      <vt:lpstr>Вікна настройок</vt:lpstr>
      <vt:lpstr>Щоб навчитися працювати з елементами вікна програми CorelDRAW, виконайте такі дії:</vt:lpstr>
      <vt:lpstr>Графічні примітиви</vt:lpstr>
      <vt:lpstr>Створення прямокутників</vt:lpstr>
      <vt:lpstr>Слайд 17</vt:lpstr>
      <vt:lpstr>Панель властивостей інструменту Прямокутник</vt:lpstr>
      <vt:lpstr>Контур фігури</vt:lpstr>
      <vt:lpstr>Прямокутник із скруглими кутами</vt:lpstr>
      <vt:lpstr>Створення еліпсів, секторів і дуг</vt:lpstr>
      <vt:lpstr>Еліпс через 3 точки</vt:lpstr>
      <vt:lpstr>Панель властивостей  інструменту Еліпс чи Еліпс через 3 точки</vt:lpstr>
      <vt:lpstr>Створення багатокутників, зірок і спіралей</vt:lpstr>
      <vt:lpstr>Створення багатокутників, зірок і спіралей</vt:lpstr>
      <vt:lpstr>Виконайте побудову даних фігур</vt:lpstr>
      <vt:lpstr>Створення спіралей, розлінованого паперу</vt:lpstr>
      <vt:lpstr>Створення автофігур</vt:lpstr>
      <vt:lpstr>Вибір, переміщення і видалення об'єктів</vt:lpstr>
      <vt:lpstr>Вибір, переміщення і видалення об'єктів</vt:lpstr>
      <vt:lpstr>Перегляд зображення</vt:lpstr>
      <vt:lpstr>Керування масштабом перегляду</vt:lpstr>
      <vt:lpstr>Використання вікна диспетчера видів</vt:lpstr>
      <vt:lpstr>Прокручування зображення</vt:lpstr>
      <vt:lpstr>Настроювання програми</vt:lpstr>
      <vt:lpstr>Категорії параметрів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комп'ютерної графіки</dc:title>
  <dc:creator>KEK$</dc:creator>
  <cp:lastModifiedBy>Nadezhda</cp:lastModifiedBy>
  <cp:revision>44</cp:revision>
  <dcterms:created xsi:type="dcterms:W3CDTF">2011-01-02T11:13:57Z</dcterms:created>
  <dcterms:modified xsi:type="dcterms:W3CDTF">2015-02-15T12:19:50Z</dcterms:modified>
</cp:coreProperties>
</file>